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5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94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82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3C88"/>
    <a:srgbClr val="F70016"/>
    <a:srgbClr val="AE0033"/>
    <a:srgbClr val="AE0A10"/>
    <a:srgbClr val="FFFEC5"/>
    <a:srgbClr val="A1E889"/>
    <a:srgbClr val="1A8F2F"/>
    <a:srgbClr val="762439"/>
    <a:srgbClr val="C6E4F8"/>
    <a:srgbClr val="C8F0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2" autoAdjust="0"/>
    <p:restoredTop sz="94649" autoAdjust="0"/>
  </p:normalViewPr>
  <p:slideViewPr>
    <p:cSldViewPr snapToGrid="0" snapToObjects="1">
      <p:cViewPr varScale="1">
        <p:scale>
          <a:sx n="103" d="100"/>
          <a:sy n="103" d="100"/>
        </p:scale>
        <p:origin x="-42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4E73-7741-D946-BF67-E8B5D73BC77C}" type="datetimeFigureOut">
              <a:rPr lang="en-US" smtClean="0"/>
              <a:t>10/14/18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4E73-7741-D946-BF67-E8B5D73BC77C}" type="datetimeFigureOut">
              <a:rPr lang="en-US" smtClean="0"/>
              <a:t>10/14/18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3BECA-9689-954A-9CA5-D177D1B869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4E73-7741-D946-BF67-E8B5D73BC77C}" type="datetimeFigureOut">
              <a:rPr lang="en-US" smtClean="0"/>
              <a:t>10/14/18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3BECA-9689-954A-9CA5-D177D1B869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4E73-7741-D946-BF67-E8B5D73BC77C}" type="datetimeFigureOut">
              <a:rPr lang="en-US" smtClean="0"/>
              <a:t>10/14/18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3BECA-9689-954A-9CA5-D177D1B869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4E73-7741-D946-BF67-E8B5D73BC77C}" type="datetimeFigureOut">
              <a:rPr lang="en-US" smtClean="0"/>
              <a:t>10/14/18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3BECA-9689-954A-9CA5-D177D1B869B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4E73-7741-D946-BF67-E8B5D73BC77C}" type="datetimeFigureOut">
              <a:rPr lang="en-US" smtClean="0"/>
              <a:t>10/14/18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3BECA-9689-954A-9CA5-D177D1B869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4E73-7741-D946-BF67-E8B5D73BC77C}" type="datetimeFigureOut">
              <a:rPr lang="en-US" smtClean="0"/>
              <a:t>10/14/18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3BECA-9689-954A-9CA5-D177D1B869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4E73-7741-D946-BF67-E8B5D73BC77C}" type="datetimeFigureOut">
              <a:rPr lang="en-US" smtClean="0"/>
              <a:t>10/14/18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3BECA-9689-954A-9CA5-D177D1B869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4E73-7741-D946-BF67-E8B5D73BC77C}" type="datetimeFigureOut">
              <a:rPr lang="en-US" smtClean="0"/>
              <a:t>10/14/18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3BECA-9689-954A-9CA5-D177D1B869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4E73-7741-D946-BF67-E8B5D73BC77C}" type="datetimeFigureOut">
              <a:rPr lang="en-US" smtClean="0"/>
              <a:t>10/14/18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4E73-7741-D946-BF67-E8B5D73BC77C}" type="datetimeFigureOut">
              <a:rPr lang="en-US" smtClean="0"/>
              <a:t>10/14/18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3BECA-9689-954A-9CA5-D177D1B869B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7FE4E73-7741-D946-BF67-E8B5D73BC77C}" type="datetimeFigureOut">
              <a:rPr lang="en-US" smtClean="0"/>
              <a:t>10/14/18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283BECA-9689-954A-9CA5-D177D1B869B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3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4" Type="http://schemas.openxmlformats.org/officeDocument/2006/relationships/image" Target="../media/image23.W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WMF"/><Relationship Id="rId3" Type="http://schemas.openxmlformats.org/officeDocument/2006/relationships/image" Target="../media/image26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WMF"/><Relationship Id="rId3" Type="http://schemas.openxmlformats.org/officeDocument/2006/relationships/image" Target="../media/image28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3" Type="http://schemas.openxmlformats.org/officeDocument/2006/relationships/image" Target="../media/image31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WMF"/><Relationship Id="rId3" Type="http://schemas.openxmlformats.org/officeDocument/2006/relationships/image" Target="../media/image41.W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w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3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0090"/>
                </a:solidFill>
              </a:rPr>
              <a:t>Living Cells depend on them!</a:t>
            </a:r>
            <a:endParaRPr lang="en-US" sz="2400" b="1" dirty="0">
              <a:solidFill>
                <a:srgbClr val="00009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Enzymes and Chemical Reactions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7000" y="6508430"/>
            <a:ext cx="240063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rgbClr val="000090"/>
                </a:solidFill>
                <a:latin typeface="Cambria"/>
                <a:cs typeface="Cambria"/>
              </a:rPr>
              <a:t>© Copyright Amy Brown Science</a:t>
            </a:r>
            <a:endParaRPr lang="en-US" sz="1050" b="1" dirty="0">
              <a:solidFill>
                <a:srgbClr val="000090"/>
              </a:solidFill>
              <a:latin typeface="Cambria"/>
              <a:cs typeface="Cambri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53" y="274385"/>
            <a:ext cx="5041838" cy="23222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786" y="213871"/>
            <a:ext cx="2244001" cy="2382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257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0487" y="1360714"/>
            <a:ext cx="3724005" cy="2847176"/>
          </a:xfrm>
          <a:prstGeom prst="rect">
            <a:avLst/>
          </a:prstGeom>
          <a:ln w="28575" cmpd="sng">
            <a:solidFill>
              <a:srgbClr val="00009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559640" y="3041035"/>
            <a:ext cx="1505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CO</a:t>
            </a:r>
            <a:r>
              <a:rPr lang="en-US" sz="1400" b="1" baseline="-25000" dirty="0" smtClean="0">
                <a:solidFill>
                  <a:srgbClr val="FF0000"/>
                </a:solidFill>
              </a:rPr>
              <a:t>2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and H</a:t>
            </a:r>
            <a:r>
              <a:rPr lang="en-US" sz="1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rgbClr val="FF0000"/>
                </a:solidFill>
              </a:rPr>
              <a:t>0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9315" y="2415770"/>
            <a:ext cx="15058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Glucose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25975" y="2686162"/>
            <a:ext cx="1505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</a:rPr>
              <a:t>Activation</a:t>
            </a:r>
          </a:p>
          <a:p>
            <a:r>
              <a:rPr lang="en-US" sz="1400" b="1" dirty="0" smtClean="0">
                <a:solidFill>
                  <a:srgbClr val="0000FF"/>
                </a:solidFill>
              </a:rPr>
              <a:t>energy</a:t>
            </a:r>
            <a:endParaRPr lang="en-US" sz="1400" b="1" dirty="0">
              <a:solidFill>
                <a:srgbClr val="0000FF"/>
              </a:solidFill>
            </a:endParaRPr>
          </a:p>
        </p:txBody>
      </p:sp>
      <p:pic>
        <p:nvPicPr>
          <p:cNvPr id="4" name="Picture 3" descr="MP90042306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440" y="3799428"/>
            <a:ext cx="4143045" cy="2757714"/>
          </a:xfrm>
          <a:prstGeom prst="rect">
            <a:avLst/>
          </a:prstGeom>
          <a:ln w="28575" cmpd="sng">
            <a:solidFill>
              <a:srgbClr val="00009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45142" y="147100"/>
            <a:ext cx="887185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8000" indent="-508000"/>
            <a:r>
              <a:rPr lang="en-US" sz="2600" b="1" dirty="0">
                <a:solidFill>
                  <a:srgbClr val="008000"/>
                </a:solidFill>
              </a:rPr>
              <a:t>4.  	An example of an energy absorbing reaction in living cells is the process of </a:t>
            </a:r>
            <a:r>
              <a:rPr lang="en-US" sz="2600" b="1" dirty="0" smtClean="0">
                <a:solidFill>
                  <a:srgbClr val="008000"/>
                </a:solidFill>
              </a:rPr>
              <a:t>_______________.</a:t>
            </a:r>
            <a:endParaRPr lang="en-US" sz="2600" b="1" dirty="0">
              <a:solidFill>
                <a:srgbClr val="008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90921" y="547209"/>
            <a:ext cx="39914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94399E"/>
                </a:solidFill>
              </a:rPr>
              <a:t>photosynthesis</a:t>
            </a:r>
            <a:endParaRPr lang="en-US" sz="2600" b="1" dirty="0">
              <a:solidFill>
                <a:srgbClr val="94399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3393" y="1200437"/>
            <a:ext cx="478971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/>
              <a:t>The </a:t>
            </a:r>
            <a:r>
              <a:rPr lang="en-US" sz="2600" b="1" dirty="0"/>
              <a:t>reactants are </a:t>
            </a:r>
            <a:r>
              <a:rPr lang="en-US" sz="2600" b="1" dirty="0" smtClean="0"/>
              <a:t>______________.</a:t>
            </a:r>
          </a:p>
          <a:p>
            <a:endParaRPr lang="en-US" sz="2600" b="1" dirty="0"/>
          </a:p>
          <a:p>
            <a:r>
              <a:rPr lang="en-US" sz="2600" b="1" dirty="0" smtClean="0"/>
              <a:t>These </a:t>
            </a:r>
            <a:r>
              <a:rPr lang="en-US" sz="2600" b="1" dirty="0"/>
              <a:t>reactants have </a:t>
            </a:r>
            <a:r>
              <a:rPr lang="en-US" sz="2600" b="1" dirty="0" smtClean="0"/>
              <a:t>____ </a:t>
            </a:r>
            <a:r>
              <a:rPr lang="en-US" sz="2600" b="1" dirty="0"/>
              <a:t>energy than the product, which is </a:t>
            </a:r>
            <a:r>
              <a:rPr lang="en-US" sz="2600" b="1" dirty="0" smtClean="0"/>
              <a:t>_________.  </a:t>
            </a:r>
            <a:endParaRPr lang="en-US" sz="2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789714" y="4318000"/>
            <a:ext cx="42272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00FF"/>
                </a:solidFill>
                <a:latin typeface="Comic Sans MS"/>
                <a:cs typeface="Comic Sans MS"/>
              </a:rPr>
              <a:t>The energy that is absorbed by the reactants is stored in the bonds forming the glucose molecules. </a:t>
            </a:r>
          </a:p>
          <a:p>
            <a:pPr algn="ctr"/>
            <a:endParaRPr lang="en-US" sz="2800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3875" y="1587295"/>
            <a:ext cx="288471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FF0000"/>
                </a:solidFill>
              </a:rPr>
              <a:t>CO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>
                <a:solidFill>
                  <a:srgbClr val="FF0000"/>
                </a:solidFill>
              </a:rPr>
              <a:t>and </a:t>
            </a:r>
            <a:r>
              <a:rPr lang="en-US" sz="2600" b="1" dirty="0" smtClean="0">
                <a:solidFill>
                  <a:srgbClr val="FF0000"/>
                </a:solidFill>
              </a:rPr>
              <a:t>H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600" b="1" dirty="0" smtClean="0">
                <a:solidFill>
                  <a:srgbClr val="FF0000"/>
                </a:solidFill>
              </a:rPr>
              <a:t>0</a:t>
            </a:r>
            <a:endParaRPr lang="en-US" sz="2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86176" y="2391112"/>
            <a:ext cx="9724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FF0000"/>
                </a:solidFill>
              </a:rPr>
              <a:t>less</a:t>
            </a:r>
            <a:endParaRPr lang="en-US" sz="2600" dirty="0"/>
          </a:p>
        </p:txBody>
      </p:sp>
      <p:sp>
        <p:nvSpPr>
          <p:cNvPr id="14" name="TextBox 13"/>
          <p:cNvSpPr txBox="1"/>
          <p:nvPr/>
        </p:nvSpPr>
        <p:spPr>
          <a:xfrm>
            <a:off x="1913522" y="3178408"/>
            <a:ext cx="15820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FF0000"/>
                </a:solidFill>
              </a:rPr>
              <a:t>glucose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449049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 uiExpand="1" build="p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143" y="75580"/>
            <a:ext cx="8880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0090"/>
                </a:solidFill>
              </a:rPr>
              <a:t>Energy-Releasing Reactions</a:t>
            </a:r>
            <a:endParaRPr lang="en-US" sz="3600" b="1" dirty="0">
              <a:solidFill>
                <a:srgbClr val="000090"/>
              </a:solidFill>
            </a:endParaRPr>
          </a:p>
        </p:txBody>
      </p:sp>
      <p:pic>
        <p:nvPicPr>
          <p:cNvPr id="3" name="Picture 2" descr="Act2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0523" y="886077"/>
            <a:ext cx="4825048" cy="3638662"/>
          </a:xfrm>
          <a:prstGeom prst="rect">
            <a:avLst/>
          </a:prstGeom>
          <a:ln w="38100" cmpd="sng">
            <a:solidFill>
              <a:srgbClr val="00009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729360" y="2689567"/>
            <a:ext cx="2154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Reactants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97808" y="2083961"/>
            <a:ext cx="2154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rgbClr val="0000FF"/>
              </a:solidFill>
            </a:endParaRPr>
          </a:p>
          <a:p>
            <a:r>
              <a:rPr lang="en-US" b="1" dirty="0" smtClean="0">
                <a:solidFill>
                  <a:srgbClr val="0000FF"/>
                </a:solidFill>
              </a:rPr>
              <a:t>Activation 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Energy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238114" y="2324003"/>
            <a:ext cx="0" cy="683288"/>
          </a:xfrm>
          <a:prstGeom prst="straightConnector1">
            <a:avLst/>
          </a:prstGeom>
          <a:ln w="28575" cmpd="sng">
            <a:solidFill>
              <a:srgbClr val="0000FF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398255" y="3244629"/>
            <a:ext cx="21543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Products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8081" y="3583183"/>
            <a:ext cx="348342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4025" indent="-454025"/>
            <a:r>
              <a:rPr lang="en-US" sz="2600" b="1" dirty="0">
                <a:solidFill>
                  <a:srgbClr val="000090"/>
                </a:solidFill>
              </a:rPr>
              <a:t>2.  </a:t>
            </a:r>
            <a:r>
              <a:rPr lang="en-US" sz="2600" b="1" dirty="0" smtClean="0">
                <a:solidFill>
                  <a:srgbClr val="000090"/>
                </a:solidFill>
              </a:rPr>
              <a:t>An </a:t>
            </a:r>
            <a:r>
              <a:rPr lang="en-US" sz="2600" b="1" dirty="0">
                <a:solidFill>
                  <a:srgbClr val="000090"/>
                </a:solidFill>
              </a:rPr>
              <a:t>energy investment will still be required in order to break the bonds in the reactants.   </a:t>
            </a:r>
          </a:p>
          <a:p>
            <a:pPr marL="454025" indent="-454025"/>
            <a:endParaRPr lang="en-US" sz="2600" b="1" dirty="0">
              <a:solidFill>
                <a:srgbClr val="00009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24138" y="4658501"/>
            <a:ext cx="4572000" cy="830997"/>
          </a:xfrm>
          <a:prstGeom prst="rect">
            <a:avLst/>
          </a:prstGeom>
          <a:solidFill>
            <a:srgbClr val="AE0A10"/>
          </a:solidFill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This reaction gives off more energy than it requires.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366964" y="1565636"/>
            <a:ext cx="3442907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8463" indent="-398463"/>
            <a:r>
              <a:rPr lang="en-US" sz="2600" b="1" dirty="0">
                <a:solidFill>
                  <a:srgbClr val="000090"/>
                </a:solidFill>
              </a:rPr>
              <a:t>1. The reactants have more energy than the products.  </a:t>
            </a:r>
          </a:p>
        </p:txBody>
      </p:sp>
    </p:spTree>
    <p:extLst>
      <p:ext uri="{BB962C8B-B14F-4D97-AF65-F5344CB8AC3E}">
        <p14:creationId xmlns:p14="http://schemas.microsoft.com/office/powerpoint/2010/main" val="1837602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2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143" y="235857"/>
            <a:ext cx="8690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 smtClean="0">
                <a:solidFill>
                  <a:srgbClr val="A23A28"/>
                </a:solidFill>
              </a:rPr>
              <a:t>Energy-Releasing Reactions</a:t>
            </a:r>
            <a:endParaRPr lang="en-US" sz="2800" b="1" dirty="0">
              <a:solidFill>
                <a:srgbClr val="A23A28"/>
              </a:solidFill>
            </a:endParaRPr>
          </a:p>
        </p:txBody>
      </p:sp>
      <p:pic>
        <p:nvPicPr>
          <p:cNvPr id="3" name="Picture 2" descr="Act2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6686" y="886077"/>
            <a:ext cx="5368885" cy="4048780"/>
          </a:xfrm>
          <a:prstGeom prst="rect">
            <a:avLst/>
          </a:prstGeom>
          <a:ln w="38100" cmpd="sng">
            <a:solidFill>
              <a:srgbClr val="00009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297810" y="3232043"/>
            <a:ext cx="2154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Reactants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74471" y="2335633"/>
            <a:ext cx="2154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rgbClr val="0000FF"/>
              </a:solidFill>
            </a:endParaRPr>
          </a:p>
          <a:p>
            <a:r>
              <a:rPr lang="en-US" b="1" dirty="0" smtClean="0">
                <a:solidFill>
                  <a:srgbClr val="0000FF"/>
                </a:solidFill>
              </a:rPr>
              <a:t>Activation 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Energy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5880553" y="2493379"/>
            <a:ext cx="0" cy="765584"/>
          </a:xfrm>
          <a:prstGeom prst="straightConnector1">
            <a:avLst/>
          </a:prstGeom>
          <a:ln w="28575" cmpd="sng">
            <a:solidFill>
              <a:srgbClr val="0000FF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151655" y="3478880"/>
            <a:ext cx="2154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Products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5143" y="1046830"/>
            <a:ext cx="31024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The activation energy is the amount of energy that must be….</a:t>
            </a:r>
            <a:endParaRPr 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362857" y="5245390"/>
            <a:ext cx="84727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……absorbed by the reactants in order to break the bonds holding the atoms together.</a:t>
            </a:r>
            <a:endParaRPr lang="en-US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9816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ct2-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631" y="1131503"/>
            <a:ext cx="3927940" cy="2962135"/>
          </a:xfrm>
          <a:prstGeom prst="rect">
            <a:avLst/>
          </a:prstGeom>
          <a:ln w="28575" cmpd="sng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515648" y="2733251"/>
            <a:ext cx="1199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Glucose 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and O</a:t>
            </a:r>
            <a:r>
              <a:rPr lang="en-US" sz="1400" b="1" baseline="-25000" dirty="0" smtClean="0">
                <a:solidFill>
                  <a:srgbClr val="FF0000"/>
                </a:solidFill>
              </a:rPr>
              <a:t>2</a:t>
            </a:r>
            <a:endParaRPr lang="en-US" sz="1400" b="1" baseline="-25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62632" y="2131629"/>
            <a:ext cx="21543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 smtClean="0">
              <a:solidFill>
                <a:srgbClr val="0000FF"/>
              </a:solidFill>
            </a:endParaRPr>
          </a:p>
          <a:p>
            <a:r>
              <a:rPr lang="en-US" sz="1400" b="1" dirty="0" smtClean="0">
                <a:solidFill>
                  <a:srgbClr val="0000FF"/>
                </a:solidFill>
              </a:rPr>
              <a:t>Activation </a:t>
            </a:r>
          </a:p>
          <a:p>
            <a:r>
              <a:rPr lang="en-US" sz="1400" b="1" dirty="0" smtClean="0">
                <a:solidFill>
                  <a:srgbClr val="0000FF"/>
                </a:solidFill>
              </a:rPr>
              <a:t>Energy</a:t>
            </a:r>
            <a:endParaRPr lang="en-US" sz="1400" b="1" dirty="0">
              <a:solidFill>
                <a:srgbClr val="0000FF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715124" y="2354849"/>
            <a:ext cx="0" cy="515444"/>
          </a:xfrm>
          <a:prstGeom prst="straightConnector1">
            <a:avLst/>
          </a:prstGeom>
          <a:ln w="28575" cmpd="sng">
            <a:solidFill>
              <a:srgbClr val="0000FF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587084" y="3247228"/>
            <a:ext cx="1505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CO</a:t>
            </a:r>
            <a:r>
              <a:rPr lang="en-US" sz="1400" b="1" baseline="-25000" dirty="0" smtClean="0">
                <a:solidFill>
                  <a:srgbClr val="FF0000"/>
                </a:solidFill>
              </a:rPr>
              <a:t>2</a:t>
            </a:r>
          </a:p>
          <a:p>
            <a:r>
              <a:rPr lang="en-US" sz="1400" b="1" dirty="0" smtClean="0">
                <a:solidFill>
                  <a:srgbClr val="FF0000"/>
                </a:solidFill>
              </a:rPr>
              <a:t> and H</a:t>
            </a:r>
            <a:r>
              <a:rPr lang="en-US" sz="1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400" b="1" dirty="0" smtClean="0">
                <a:solidFill>
                  <a:srgbClr val="FF0000"/>
                </a:solidFill>
              </a:rPr>
              <a:t>0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5142" y="147100"/>
            <a:ext cx="887185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8000" indent="-508000"/>
            <a:r>
              <a:rPr lang="en-US" sz="2600" b="1" dirty="0">
                <a:solidFill>
                  <a:srgbClr val="008000"/>
                </a:solidFill>
              </a:rPr>
              <a:t>4.  	An example of an energy </a:t>
            </a:r>
            <a:r>
              <a:rPr lang="en-US" sz="2600" b="1" dirty="0" smtClean="0">
                <a:solidFill>
                  <a:srgbClr val="008000"/>
                </a:solidFill>
              </a:rPr>
              <a:t>releasing </a:t>
            </a:r>
            <a:r>
              <a:rPr lang="en-US" sz="2600" b="1" dirty="0">
                <a:solidFill>
                  <a:srgbClr val="008000"/>
                </a:solidFill>
              </a:rPr>
              <a:t>reaction in living cells is the process of </a:t>
            </a:r>
            <a:r>
              <a:rPr lang="en-US" sz="2600" b="1" dirty="0" smtClean="0">
                <a:solidFill>
                  <a:srgbClr val="008000"/>
                </a:solidFill>
              </a:rPr>
              <a:t>___________.</a:t>
            </a:r>
            <a:endParaRPr lang="en-US" sz="2600" b="1" dirty="0">
              <a:solidFill>
                <a:srgbClr val="008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52571" y="547209"/>
            <a:ext cx="39914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94399E"/>
                </a:solidFill>
              </a:rPr>
              <a:t>respiration</a:t>
            </a:r>
            <a:endParaRPr lang="en-US" sz="2600" b="1" dirty="0">
              <a:solidFill>
                <a:srgbClr val="94399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1542" y="4483100"/>
            <a:ext cx="2841171" cy="21631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9143" y="1270000"/>
            <a:ext cx="422728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800000"/>
                </a:solidFill>
              </a:rPr>
              <a:t>The reactants </a:t>
            </a:r>
            <a:r>
              <a:rPr lang="en-US" sz="2600" b="1" dirty="0" smtClean="0">
                <a:solidFill>
                  <a:srgbClr val="800000"/>
                </a:solidFill>
              </a:rPr>
              <a:t>are:</a:t>
            </a:r>
          </a:p>
          <a:p>
            <a:r>
              <a:rPr lang="en-US" sz="2600" b="1" dirty="0" smtClean="0">
                <a:solidFill>
                  <a:srgbClr val="800000"/>
                </a:solidFill>
              </a:rPr>
              <a:t>glucose </a:t>
            </a:r>
            <a:r>
              <a:rPr lang="en-US" sz="2600" b="1" dirty="0">
                <a:solidFill>
                  <a:srgbClr val="800000"/>
                </a:solidFill>
              </a:rPr>
              <a:t>and oxygen.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0082" y="2354849"/>
            <a:ext cx="476248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/>
              <a:t>It will require a small </a:t>
            </a:r>
            <a:r>
              <a:rPr lang="en-US" sz="2600" b="1" dirty="0" smtClean="0"/>
              <a:t>___________ </a:t>
            </a:r>
            <a:r>
              <a:rPr lang="en-US" sz="2600" b="1" dirty="0"/>
              <a:t>of energy (activation energy) in order to break the bonds of glucose.</a:t>
            </a:r>
          </a:p>
          <a:p>
            <a:endParaRPr lang="en-US" sz="2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392713" y="4662715"/>
            <a:ext cx="54428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However, once the reaction begins, more energy will be released than was required to start the reaction</a:t>
            </a:r>
            <a:r>
              <a:rPr lang="en-US" sz="2800" dirty="0" smtClean="0">
                <a:solidFill>
                  <a:srgbClr val="0000FF"/>
                </a:solidFill>
              </a:rPr>
              <a:t>.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0572" y="2745580"/>
            <a:ext cx="32838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00FF"/>
                </a:solidFill>
              </a:rPr>
              <a:t>investment</a:t>
            </a:r>
            <a:endParaRPr lang="en-US" sz="2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936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5" grpId="0"/>
      <p:bldP spid="10" grpId="0" build="p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ng_2898-Flame-Cartoon-Character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2286" y="4721773"/>
            <a:ext cx="1511262" cy="1900369"/>
          </a:xfrm>
          <a:prstGeom prst="rect">
            <a:avLst/>
          </a:prstGeom>
        </p:spPr>
      </p:pic>
      <p:pic>
        <p:nvPicPr>
          <p:cNvPr id="4" name="Picture 3" descr="MC900445772.W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7484"/>
            <a:ext cx="3418114" cy="25964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48566" y="341962"/>
            <a:ext cx="54954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</a:rPr>
              <a:t>This activation energy is usually in the form of </a:t>
            </a:r>
            <a:r>
              <a:rPr lang="en-US" sz="3200" dirty="0" smtClean="0">
                <a:solidFill>
                  <a:srgbClr val="0000FF"/>
                </a:solidFill>
              </a:rPr>
              <a:t>_____ </a:t>
            </a:r>
            <a:r>
              <a:rPr lang="en-US" sz="3200" dirty="0">
                <a:solidFill>
                  <a:srgbClr val="0000FF"/>
                </a:solidFill>
              </a:rPr>
              <a:t>that the reactant molecules absorb from the </a:t>
            </a:r>
            <a:r>
              <a:rPr lang="en-US" sz="3200" dirty="0" smtClean="0">
                <a:solidFill>
                  <a:srgbClr val="0000FF"/>
                </a:solidFill>
              </a:rPr>
              <a:t>_____________.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6142" y="2951948"/>
            <a:ext cx="816428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</a:t>
            </a:r>
            <a:r>
              <a:rPr lang="en-US" sz="2800" dirty="0"/>
              <a:t>bonds of the reactants break only when the molecules </a:t>
            </a:r>
            <a:r>
              <a:rPr lang="en-US" sz="2800" dirty="0" smtClean="0"/>
              <a:t>have:</a:t>
            </a:r>
          </a:p>
          <a:p>
            <a:r>
              <a:rPr lang="en-US" sz="2800" b="1" dirty="0" smtClean="0">
                <a:solidFill>
                  <a:srgbClr val="F70016"/>
                </a:solidFill>
              </a:rPr>
              <a:t>absorbed </a:t>
            </a:r>
            <a:r>
              <a:rPr lang="en-US" sz="2800" b="1" dirty="0">
                <a:solidFill>
                  <a:srgbClr val="F70016"/>
                </a:solidFill>
              </a:rPr>
              <a:t>enough energy to become unstable.</a:t>
            </a:r>
          </a:p>
          <a:p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7818683" y="754242"/>
            <a:ext cx="257443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>
                <a:solidFill>
                  <a:srgbClr val="FF0000"/>
                </a:solidFill>
                <a:latin typeface="Cracked"/>
                <a:cs typeface="Cracked"/>
              </a:rPr>
              <a:t>heat</a:t>
            </a:r>
            <a:endParaRPr lang="en-US" sz="3800" dirty="0">
              <a:solidFill>
                <a:srgbClr val="FF0000"/>
              </a:solidFill>
              <a:latin typeface="Cracked"/>
              <a:cs typeface="Cracke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1200" y="2277260"/>
            <a:ext cx="344806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surroundings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2143" y="4794344"/>
            <a:ext cx="7003143" cy="169277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Activation energy is the amount of energy needed to push the reactants over an energy barrier or "hill" so that the "downhill" part of the reaction can begin</a:t>
            </a:r>
            <a:r>
              <a:rPr lang="en-US" sz="26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.</a:t>
            </a:r>
            <a:endParaRPr lang="en-US" sz="26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348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/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208643" y="217714"/>
            <a:ext cx="6504214" cy="1707243"/>
          </a:xfrm>
          <a:prstGeom prst="roundRect">
            <a:avLst/>
          </a:prstGeom>
          <a:solidFill>
            <a:srgbClr val="FFFF00"/>
          </a:solidFill>
          <a:ln w="28575" cmpd="sng"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lgw_nascar-002_06172006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613" y="2435650"/>
            <a:ext cx="1905000" cy="1905000"/>
          </a:xfrm>
          <a:prstGeom prst="rect">
            <a:avLst/>
          </a:prstGeom>
          <a:ln w="28575" cap="sq" cmpd="sng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 descr="MC900323684.W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400" y="217714"/>
            <a:ext cx="1835658" cy="1842407"/>
          </a:xfrm>
          <a:prstGeom prst="rect">
            <a:avLst/>
          </a:prstGeom>
        </p:spPr>
      </p:pic>
      <p:pic>
        <p:nvPicPr>
          <p:cNvPr id="7" name="Picture 6" descr="MC900285788.W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400" y="4291692"/>
            <a:ext cx="2013457" cy="23765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8643" y="217714"/>
            <a:ext cx="6504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Many of the chemical reactions of a cell proceed too </a:t>
            </a:r>
            <a:r>
              <a:rPr lang="en-US" sz="3200" dirty="0" smtClean="0">
                <a:solidFill>
                  <a:srgbClr val="0000FF"/>
                </a:solidFill>
              </a:rPr>
              <a:t>______ </a:t>
            </a:r>
            <a:r>
              <a:rPr lang="en-US" sz="3200" dirty="0">
                <a:solidFill>
                  <a:srgbClr val="0000FF"/>
                </a:solidFill>
              </a:rPr>
              <a:t>to be of use to the cell.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88783" y="708973"/>
            <a:ext cx="321128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cs typeface="Comic Sans MS"/>
              </a:rPr>
              <a:t>slowly</a:t>
            </a:r>
            <a:endParaRPr lang="en-US" sz="3200" b="1" dirty="0">
              <a:cs typeface="Comic Sans M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67429" y="2267857"/>
            <a:ext cx="65314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 activation energy required for these reactions is simply too </a:t>
            </a:r>
            <a:r>
              <a:rPr lang="en-US" sz="2800" dirty="0" smtClean="0"/>
              <a:t>______.</a:t>
            </a:r>
          </a:p>
          <a:p>
            <a:r>
              <a:rPr lang="en-US" sz="2800" dirty="0" smtClean="0"/>
              <a:t>The </a:t>
            </a:r>
            <a:r>
              <a:rPr lang="en-US" sz="2800" dirty="0"/>
              <a:t>cell must have a way to make these reactions occur </a:t>
            </a:r>
            <a:r>
              <a:rPr lang="en-US" sz="2800" dirty="0" smtClean="0"/>
              <a:t>______ </a:t>
            </a:r>
            <a:r>
              <a:rPr lang="en-US" sz="2800" dirty="0"/>
              <a:t>and at lower </a:t>
            </a:r>
            <a:r>
              <a:rPr lang="en-US" sz="2800" dirty="0" smtClean="0"/>
              <a:t>______________. 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7460344" y="2681515"/>
            <a:ext cx="1360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high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29745" y="3544243"/>
            <a:ext cx="1360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faster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28736" y="3977450"/>
            <a:ext cx="338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temperatures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714" y="4971143"/>
            <a:ext cx="55517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000FF"/>
                </a:solidFill>
                <a:latin typeface="Chalkboard"/>
                <a:cs typeface="Chalkboard"/>
              </a:rPr>
              <a:t>How is this done??</a:t>
            </a:r>
            <a:r>
              <a:rPr lang="en-US" sz="4800" dirty="0" smtClean="0">
                <a:solidFill>
                  <a:srgbClr val="0000FF"/>
                </a:solidFill>
                <a:latin typeface="Chalkboard"/>
                <a:cs typeface="Chalkboard"/>
              </a:rPr>
              <a:t>?</a:t>
            </a:r>
          </a:p>
          <a:p>
            <a:r>
              <a:rPr lang="en-US" sz="4800" dirty="0" smtClean="0">
                <a:solidFill>
                  <a:srgbClr val="0000FF"/>
                </a:solidFill>
                <a:latin typeface="Chalkboard"/>
                <a:cs typeface="Chalkboard"/>
              </a:rPr>
              <a:t>  </a:t>
            </a:r>
            <a:r>
              <a:rPr lang="en-US" sz="4800" dirty="0">
                <a:solidFill>
                  <a:srgbClr val="FF0000"/>
                </a:solidFill>
                <a:latin typeface="Chalkboard"/>
                <a:cs typeface="Chalkboard"/>
              </a:rPr>
              <a:t>ENZYMES!!</a:t>
            </a:r>
          </a:p>
          <a:p>
            <a:endParaRPr lang="en-US" sz="4800" dirty="0"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val="3112174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uiExpand="1" build="p"/>
      <p:bldP spid="12" grpId="0"/>
      <p:bldP spid="13" grpId="0"/>
      <p:bldP spid="14" grpId="0"/>
      <p:bldP spid="1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C900060316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442" y="2987369"/>
            <a:ext cx="3169558" cy="37151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3026" y="-89108"/>
            <a:ext cx="48985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4399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Enzymes</a:t>
            </a:r>
            <a:endParaRPr lang="en-US" sz="8000" dirty="0">
              <a:solidFill>
                <a:srgbClr val="94399E"/>
              </a:solidFill>
            </a:endParaRPr>
          </a:p>
        </p:txBody>
      </p:sp>
      <p:sp>
        <p:nvSpPr>
          <p:cNvPr id="4" name="Rectangular Callout 3"/>
          <p:cNvSpPr/>
          <p:nvPr/>
        </p:nvSpPr>
        <p:spPr>
          <a:xfrm>
            <a:off x="6712857" y="998648"/>
            <a:ext cx="2244272" cy="1632065"/>
          </a:xfrm>
          <a:prstGeom prst="wedgeRectCallout">
            <a:avLst/>
          </a:prstGeom>
          <a:solidFill>
            <a:schemeClr val="bg2"/>
          </a:solidFill>
          <a:ln w="57150" cmpd="sng">
            <a:solidFill>
              <a:srgbClr val="9439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0090"/>
                </a:solidFill>
                <a:latin typeface="Comic Sans MS"/>
                <a:cs typeface="Comic Sans MS"/>
              </a:rPr>
              <a:t>What are enzymes?</a:t>
            </a:r>
            <a:endParaRPr lang="en-US" sz="3200" dirty="0">
              <a:solidFill>
                <a:srgbClr val="000090"/>
              </a:solidFill>
              <a:latin typeface="Comic Sans MS"/>
              <a:cs typeface="Comic Sans M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630" y="2122198"/>
            <a:ext cx="700314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63600" indent="-407988">
              <a:buAutoNum type="arabicPeriod"/>
            </a:pPr>
            <a:r>
              <a:rPr lang="en-US" sz="2600" b="1" dirty="0" smtClean="0">
                <a:solidFill>
                  <a:srgbClr val="800000"/>
                </a:solidFill>
              </a:rPr>
              <a:t>A </a:t>
            </a:r>
            <a:r>
              <a:rPr lang="en-US" sz="2600" b="1" dirty="0">
                <a:solidFill>
                  <a:srgbClr val="800000"/>
                </a:solidFill>
              </a:rPr>
              <a:t>catalyst </a:t>
            </a:r>
            <a:r>
              <a:rPr lang="en-US" sz="2600" b="1" dirty="0" smtClean="0">
                <a:solidFill>
                  <a:srgbClr val="800000"/>
                </a:solidFill>
              </a:rPr>
              <a:t>is:</a:t>
            </a:r>
          </a:p>
          <a:p>
            <a:pPr marL="863600" indent="-407988"/>
            <a:r>
              <a:rPr lang="en-US" sz="2600" b="1" dirty="0">
                <a:solidFill>
                  <a:srgbClr val="800000"/>
                </a:solidFill>
              </a:rPr>
              <a:t>	</a:t>
            </a:r>
            <a:r>
              <a:rPr lang="en-US" sz="2600" b="1" dirty="0" smtClean="0">
                <a:solidFill>
                  <a:srgbClr val="800000"/>
                </a:solidFill>
              </a:rPr>
              <a:t>a </a:t>
            </a:r>
            <a:r>
              <a:rPr lang="en-US" sz="2600" b="1" dirty="0">
                <a:solidFill>
                  <a:srgbClr val="800000"/>
                </a:solidFill>
              </a:rPr>
              <a:t>substance that will make a chemical reaction take place more rapidly and at a lower temperature</a:t>
            </a:r>
            <a:r>
              <a:rPr lang="en-US" sz="2600" b="1" dirty="0" smtClean="0">
                <a:solidFill>
                  <a:srgbClr val="800000"/>
                </a:solidFill>
              </a:rPr>
              <a:t>.</a:t>
            </a:r>
          </a:p>
          <a:p>
            <a:pPr marL="863600" indent="-407988"/>
            <a:endParaRPr lang="en-US" sz="2600" b="1" dirty="0">
              <a:solidFill>
                <a:srgbClr val="800000"/>
              </a:solidFill>
            </a:endParaRPr>
          </a:p>
          <a:p>
            <a:pPr marL="863600" indent="-407988">
              <a:buAutoNum type="arabicPeriod" startAt="2"/>
            </a:pPr>
            <a:r>
              <a:rPr lang="en-US" sz="2600" b="1" dirty="0" smtClean="0"/>
              <a:t>Enzymes </a:t>
            </a:r>
            <a:r>
              <a:rPr lang="en-US" sz="2600" b="1" dirty="0"/>
              <a:t>are </a:t>
            </a:r>
            <a:r>
              <a:rPr lang="en-US" sz="2600" b="1" dirty="0" smtClean="0"/>
              <a:t>________ </a:t>
            </a:r>
            <a:r>
              <a:rPr lang="en-US" sz="2600" b="1" dirty="0"/>
              <a:t>that act as </a:t>
            </a:r>
            <a:r>
              <a:rPr lang="en-US" sz="2600" b="1" dirty="0" smtClean="0"/>
              <a:t>____________________.</a:t>
            </a:r>
          </a:p>
          <a:p>
            <a:pPr marL="863600" indent="-407988">
              <a:buAutoNum type="arabicPeriod" startAt="2"/>
            </a:pPr>
            <a:endParaRPr lang="en-US" sz="2600" b="1" dirty="0"/>
          </a:p>
          <a:p>
            <a:pPr marL="863600" indent="-407988"/>
            <a:r>
              <a:rPr lang="en-US" sz="2600" b="1" dirty="0">
                <a:solidFill>
                  <a:srgbClr val="FF6600"/>
                </a:solidFill>
              </a:rPr>
              <a:t>3.  </a:t>
            </a:r>
            <a:r>
              <a:rPr lang="en-US" sz="2600" b="1" dirty="0" smtClean="0">
                <a:solidFill>
                  <a:srgbClr val="FF6600"/>
                </a:solidFill>
              </a:rPr>
              <a:t>Enzymes </a:t>
            </a:r>
            <a:r>
              <a:rPr lang="en-US" sz="2600" b="1" dirty="0">
                <a:solidFill>
                  <a:srgbClr val="FF6600"/>
                </a:solidFill>
              </a:rPr>
              <a:t>are essential for the functioning of any cell.</a:t>
            </a:r>
          </a:p>
          <a:p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058743" y="4105312"/>
            <a:ext cx="18977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8000"/>
                </a:solidFill>
              </a:rPr>
              <a:t>proteins</a:t>
            </a:r>
            <a:endParaRPr lang="en-US" sz="2600" b="1" dirty="0">
              <a:solidFill>
                <a:srgbClr val="008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9837" y="4503111"/>
            <a:ext cx="46373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8000"/>
                </a:solidFill>
              </a:rPr>
              <a:t>b</a:t>
            </a:r>
            <a:r>
              <a:rPr lang="en-US" sz="2600" b="1" dirty="0" smtClean="0">
                <a:solidFill>
                  <a:srgbClr val="008000"/>
                </a:solidFill>
              </a:rPr>
              <a:t>iological catalysts</a:t>
            </a:r>
            <a:endParaRPr lang="en-US" sz="2600" b="1" dirty="0">
              <a:solidFill>
                <a:srgbClr val="008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5973" y="1308305"/>
            <a:ext cx="70598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lphaUcPeriod"/>
            </a:pPr>
            <a:r>
              <a:rPr lang="en-US" sz="2400" b="1" dirty="0">
                <a:solidFill>
                  <a:srgbClr val="0000FF"/>
                </a:solidFill>
              </a:rPr>
              <a:t>Enzymes are:</a:t>
            </a:r>
          </a:p>
          <a:p>
            <a:pPr marL="508000" indent="-508000"/>
            <a:r>
              <a:rPr lang="en-US" sz="2400" b="1" dirty="0">
                <a:solidFill>
                  <a:srgbClr val="0000FF"/>
                </a:solidFill>
              </a:rPr>
              <a:t>	organic molecules that act as catalysts.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70515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C900078715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857" y="1693496"/>
            <a:ext cx="2104572" cy="2620150"/>
          </a:xfrm>
          <a:prstGeom prst="rect">
            <a:avLst/>
          </a:prstGeom>
        </p:spPr>
      </p:pic>
      <p:pic>
        <p:nvPicPr>
          <p:cNvPr id="3" name="Picture 2" descr="MC900351955.W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5179" y="3755570"/>
            <a:ext cx="1326677" cy="27704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5857" y="308429"/>
            <a:ext cx="863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 </a:t>
            </a:r>
            <a:r>
              <a:rPr lang="en-US" sz="3600" dirty="0"/>
              <a:t>Enzymes </a:t>
            </a:r>
            <a:r>
              <a:rPr lang="en-US" sz="3600" dirty="0" smtClean="0"/>
              <a:t>_______ </a:t>
            </a:r>
            <a:r>
              <a:rPr lang="en-US" sz="3600" dirty="0"/>
              <a:t>up the chemical </a:t>
            </a:r>
            <a:r>
              <a:rPr lang="en-US" sz="3600" dirty="0" smtClean="0"/>
              <a:t>_________ </a:t>
            </a:r>
            <a:r>
              <a:rPr lang="en-US" sz="3600" dirty="0"/>
              <a:t>that take place inside </a:t>
            </a:r>
            <a:r>
              <a:rPr lang="en-US" sz="3600" dirty="0" smtClean="0"/>
              <a:t>_____.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461368" y="308429"/>
            <a:ext cx="259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s</a:t>
            </a:r>
            <a:r>
              <a:rPr lang="en-US" sz="3600" dirty="0" smtClean="0">
                <a:solidFill>
                  <a:srgbClr val="FF0000"/>
                </a:solidFill>
              </a:rPr>
              <a:t>peed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8767" y="851568"/>
            <a:ext cx="259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reactions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45828" y="857234"/>
            <a:ext cx="259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cells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6286" y="1856971"/>
            <a:ext cx="62955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A93C88"/>
                </a:solidFill>
              </a:rPr>
              <a:t>Many of the reactions inside cells take </a:t>
            </a:r>
            <a:r>
              <a:rPr lang="en-US" sz="3200" b="1" dirty="0" smtClean="0">
                <a:solidFill>
                  <a:srgbClr val="A93C88"/>
                </a:solidFill>
              </a:rPr>
              <a:t>place:</a:t>
            </a:r>
          </a:p>
          <a:p>
            <a:r>
              <a:rPr lang="en-US" sz="3200" b="1" dirty="0" smtClean="0">
                <a:solidFill>
                  <a:srgbClr val="A93C88"/>
                </a:solidFill>
              </a:rPr>
              <a:t>too </a:t>
            </a:r>
            <a:r>
              <a:rPr lang="en-US" sz="3200" b="1" dirty="0">
                <a:solidFill>
                  <a:srgbClr val="A93C88"/>
                </a:solidFill>
              </a:rPr>
              <a:t>slowly to be of any use to the cell.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11714" y="4602778"/>
            <a:ext cx="42635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</a:rPr>
              <a:t>L</a:t>
            </a:r>
            <a:r>
              <a:rPr lang="en-US" sz="3200" dirty="0" smtClean="0">
                <a:solidFill>
                  <a:srgbClr val="0000FF"/>
                </a:solidFill>
              </a:rPr>
              <a:t>ower </a:t>
            </a:r>
            <a:r>
              <a:rPr lang="en-US" sz="3200" dirty="0">
                <a:solidFill>
                  <a:srgbClr val="0000FF"/>
                </a:solidFill>
              </a:rPr>
              <a:t>the activation energy for a chemical reaction</a:t>
            </a:r>
            <a:r>
              <a:rPr lang="en-US" sz="3200" dirty="0" smtClean="0">
                <a:solidFill>
                  <a:srgbClr val="0000FF"/>
                </a:solidFill>
              </a:rPr>
              <a:t>.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3285" y="4618167"/>
            <a:ext cx="27758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Enzymes:</a:t>
            </a:r>
            <a:endParaRPr lang="en-US" sz="44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249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uild="p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C900139349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0429" y="239486"/>
            <a:ext cx="2679700" cy="1879600"/>
          </a:xfrm>
          <a:prstGeom prst="rect">
            <a:avLst/>
          </a:prstGeom>
        </p:spPr>
      </p:pic>
      <p:pic>
        <p:nvPicPr>
          <p:cNvPr id="3" name="Picture 2" descr="MC900293830.W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857" y="4702629"/>
            <a:ext cx="1803400" cy="187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5857" y="239486"/>
            <a:ext cx="59145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Lowering the activation energy makes the reaction take place much </a:t>
            </a:r>
            <a:r>
              <a:rPr lang="en-US" sz="2800" dirty="0" smtClean="0"/>
              <a:t>______ </a:t>
            </a:r>
            <a:r>
              <a:rPr lang="en-US" sz="2800" dirty="0"/>
              <a:t>and at </a:t>
            </a:r>
            <a:r>
              <a:rPr lang="en-US" sz="2800" dirty="0" smtClean="0"/>
              <a:t>a:</a:t>
            </a:r>
          </a:p>
          <a:p>
            <a:r>
              <a:rPr lang="en-US" sz="2800" b="1" dirty="0" smtClean="0">
                <a:solidFill>
                  <a:srgbClr val="0000FF"/>
                </a:solidFill>
              </a:rPr>
              <a:t>lower </a:t>
            </a:r>
            <a:r>
              <a:rPr lang="en-US" sz="2800" b="1" dirty="0">
                <a:solidFill>
                  <a:srgbClr val="0000FF"/>
                </a:solidFill>
              </a:rPr>
              <a:t>temperature</a:t>
            </a:r>
            <a:r>
              <a:rPr lang="en-US" sz="2800" b="1" dirty="0" smtClean="0">
                <a:solidFill>
                  <a:srgbClr val="0000FF"/>
                </a:solidFill>
              </a:rPr>
              <a:t>.</a:t>
            </a:r>
            <a:endParaRPr lang="en-US" sz="2800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99449" y="1102836"/>
            <a:ext cx="13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faster</a:t>
            </a:r>
            <a:endParaRPr lang="en-US" sz="28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857" y="2119086"/>
            <a:ext cx="87267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94399E"/>
                </a:solidFill>
              </a:rPr>
              <a:t>Without enzymes, cells would soon </a:t>
            </a:r>
            <a:r>
              <a:rPr lang="en-US" sz="2800" b="1" dirty="0" smtClean="0">
                <a:solidFill>
                  <a:srgbClr val="94399E"/>
                </a:solidFill>
              </a:rPr>
              <a:t>____.  </a:t>
            </a:r>
          </a:p>
          <a:p>
            <a:r>
              <a:rPr lang="en-US" sz="2800" b="1" dirty="0" smtClean="0">
                <a:solidFill>
                  <a:srgbClr val="94399E"/>
                </a:solidFill>
              </a:rPr>
              <a:t>The </a:t>
            </a:r>
            <a:r>
              <a:rPr lang="en-US" sz="2800" b="1" dirty="0">
                <a:solidFill>
                  <a:srgbClr val="94399E"/>
                </a:solidFill>
              </a:rPr>
              <a:t>chemical reactions required in living cells would take place </a:t>
            </a:r>
            <a:r>
              <a:rPr lang="en-US" sz="2800" b="1" dirty="0" smtClean="0">
                <a:solidFill>
                  <a:srgbClr val="94399E"/>
                </a:solidFill>
              </a:rPr>
              <a:t>too…..</a:t>
            </a:r>
          </a:p>
          <a:p>
            <a:r>
              <a:rPr lang="en-US" sz="2800" b="1" dirty="0" smtClean="0">
                <a:solidFill>
                  <a:srgbClr val="94399E"/>
                </a:solidFill>
              </a:rPr>
              <a:t>…..slowly </a:t>
            </a:r>
            <a:r>
              <a:rPr lang="en-US" sz="2800" b="1" dirty="0">
                <a:solidFill>
                  <a:srgbClr val="94399E"/>
                </a:solidFill>
              </a:rPr>
              <a:t>to keep the cell functioning</a:t>
            </a:r>
            <a:r>
              <a:rPr lang="en-US" sz="2800" b="1" dirty="0" smtClean="0">
                <a:solidFill>
                  <a:srgbClr val="94399E"/>
                </a:solidFill>
              </a:rPr>
              <a:t>.</a:t>
            </a:r>
            <a:endParaRPr lang="en-US" sz="2800" b="1" dirty="0">
              <a:solidFill>
                <a:srgbClr val="94399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39257" y="4100286"/>
            <a:ext cx="69233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Example:</a:t>
            </a:r>
            <a:r>
              <a:rPr lang="en-US" sz="2400" b="1" dirty="0"/>
              <a:t>  </a:t>
            </a:r>
            <a:r>
              <a:rPr lang="en-US" sz="2400" b="1" dirty="0">
                <a:solidFill>
                  <a:srgbClr val="000090"/>
                </a:solidFill>
              </a:rPr>
              <a:t>Sucrose will spontaneously break down into </a:t>
            </a:r>
            <a:r>
              <a:rPr lang="en-US" sz="2400" b="1" dirty="0" smtClean="0">
                <a:solidFill>
                  <a:srgbClr val="000090"/>
                </a:solidFill>
              </a:rPr>
              <a:t>_____________________, </a:t>
            </a:r>
            <a:r>
              <a:rPr lang="en-US" sz="2400" b="1" dirty="0">
                <a:solidFill>
                  <a:srgbClr val="000090"/>
                </a:solidFill>
              </a:rPr>
              <a:t>but it will take </a:t>
            </a:r>
            <a:r>
              <a:rPr lang="en-US" sz="2400" b="1" dirty="0" smtClean="0">
                <a:solidFill>
                  <a:srgbClr val="000090"/>
                </a:solidFill>
              </a:rPr>
              <a:t>______ </a:t>
            </a:r>
            <a:r>
              <a:rPr lang="en-US" sz="2400" b="1" dirty="0">
                <a:solidFill>
                  <a:srgbClr val="000090"/>
                </a:solidFill>
              </a:rPr>
              <a:t>to do so.  If a small amount of the enzyme </a:t>
            </a:r>
            <a:r>
              <a:rPr lang="en-US" sz="2400" b="1" dirty="0" smtClean="0">
                <a:solidFill>
                  <a:srgbClr val="000090"/>
                </a:solidFill>
              </a:rPr>
              <a:t>_________ </a:t>
            </a:r>
            <a:r>
              <a:rPr lang="en-US" sz="2400" b="1" dirty="0">
                <a:solidFill>
                  <a:srgbClr val="000090"/>
                </a:solidFill>
              </a:rPr>
              <a:t>is added to the solution, all of the sucrose will be broken down within </a:t>
            </a:r>
            <a:r>
              <a:rPr lang="en-US" sz="2400" b="1" dirty="0" smtClean="0">
                <a:solidFill>
                  <a:srgbClr val="000090"/>
                </a:solidFill>
              </a:rPr>
              <a:t>_________.</a:t>
            </a:r>
            <a:endParaRPr lang="en-US" sz="2400" b="1" dirty="0">
              <a:solidFill>
                <a:srgbClr val="00009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4141" y="4459221"/>
            <a:ext cx="3784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8000"/>
                </a:solidFill>
              </a:rPr>
              <a:t>g</a:t>
            </a:r>
            <a:r>
              <a:rPr lang="en-US" sz="2400" b="1" dirty="0" smtClean="0">
                <a:solidFill>
                  <a:srgbClr val="008000"/>
                </a:solidFill>
              </a:rPr>
              <a:t>lucose and fructose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1425" y="4842453"/>
            <a:ext cx="1034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years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08788" y="5192265"/>
            <a:ext cx="1641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8000"/>
                </a:solidFill>
              </a:rPr>
              <a:t>sucrase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83325" y="5934370"/>
            <a:ext cx="1641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seconds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46371" y="2131193"/>
            <a:ext cx="1306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die</a:t>
            </a:r>
            <a:endParaRPr lang="en-US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458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  <p:bldP spid="6" grpId="0" build="p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35" y="2753889"/>
            <a:ext cx="3033169" cy="31392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52186" y="235857"/>
            <a:ext cx="8601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8000"/>
                </a:solidFill>
              </a:rPr>
              <a:t>Enzymes are so </a:t>
            </a:r>
            <a:r>
              <a:rPr lang="en-US" sz="2400" b="1" dirty="0" smtClean="0">
                <a:solidFill>
                  <a:srgbClr val="008000"/>
                </a:solidFill>
              </a:rPr>
              <a:t>_________ </a:t>
            </a:r>
            <a:r>
              <a:rPr lang="en-US" sz="2400" b="1" dirty="0">
                <a:solidFill>
                  <a:srgbClr val="008000"/>
                </a:solidFill>
              </a:rPr>
              <a:t>for their substrate that they can only catalyze </a:t>
            </a:r>
            <a:r>
              <a:rPr lang="en-US" sz="2400" b="1" dirty="0" smtClean="0">
                <a:solidFill>
                  <a:srgbClr val="008000"/>
                </a:solidFill>
              </a:rPr>
              <a:t>_______________________.  </a:t>
            </a:r>
            <a:r>
              <a:rPr lang="en-US" sz="2400" b="1" dirty="0">
                <a:solidFill>
                  <a:srgbClr val="008000"/>
                </a:solidFill>
              </a:rPr>
              <a:t>In the above example, </a:t>
            </a:r>
            <a:r>
              <a:rPr lang="en-US" sz="2400" b="1" dirty="0" smtClean="0">
                <a:solidFill>
                  <a:srgbClr val="008000"/>
                </a:solidFill>
              </a:rPr>
              <a:t>sucrase </a:t>
            </a:r>
            <a:r>
              <a:rPr lang="en-US" sz="2400" b="1" dirty="0">
                <a:solidFill>
                  <a:srgbClr val="008000"/>
                </a:solidFill>
              </a:rPr>
              <a:t>speeds up the breakdown of sucrose, and it can do no other job</a:t>
            </a:r>
            <a:r>
              <a:rPr lang="en-US" sz="2400" b="1" dirty="0" smtClean="0">
                <a:solidFill>
                  <a:srgbClr val="008000"/>
                </a:solidFill>
              </a:rPr>
              <a:t>.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85144" y="235857"/>
            <a:ext cx="2902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specific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519" y="593939"/>
            <a:ext cx="4352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</a:rPr>
              <a:t>o</a:t>
            </a:r>
            <a:r>
              <a:rPr lang="en-US" sz="2400" b="1" dirty="0" smtClean="0">
                <a:solidFill>
                  <a:srgbClr val="0000FF"/>
                </a:solidFill>
              </a:rPr>
              <a:t>ne chemical reaction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1000" y="1959429"/>
            <a:ext cx="4662714" cy="4832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mbria"/>
                <a:cs typeface="Cambria"/>
              </a:rPr>
              <a:t>Because enzymes are so specific, their name is usually derived </a:t>
            </a:r>
            <a:r>
              <a:rPr lang="en-US" sz="2800" dirty="0" smtClean="0">
                <a:latin typeface="Cambria"/>
                <a:cs typeface="Cambria"/>
              </a:rPr>
              <a:t>from:</a:t>
            </a:r>
          </a:p>
          <a:p>
            <a:r>
              <a:rPr lang="en-US" sz="2800" dirty="0" smtClean="0">
                <a:latin typeface="Cambria"/>
                <a:cs typeface="Cambria"/>
              </a:rPr>
              <a:t> ….the </a:t>
            </a:r>
            <a:r>
              <a:rPr lang="en-US" sz="2800" dirty="0">
                <a:latin typeface="Cambria"/>
                <a:cs typeface="Cambria"/>
              </a:rPr>
              <a:t>reaction they catalyze.  </a:t>
            </a:r>
            <a:endParaRPr lang="en-US" sz="2800" dirty="0" smtClean="0">
              <a:latin typeface="Cambria"/>
              <a:cs typeface="Cambria"/>
            </a:endParaRPr>
          </a:p>
          <a:p>
            <a:r>
              <a:rPr lang="en-US" sz="2800" dirty="0" smtClean="0">
                <a:solidFill>
                  <a:srgbClr val="800000"/>
                </a:solidFill>
                <a:latin typeface="Cambria"/>
                <a:cs typeface="Cambria"/>
              </a:rPr>
              <a:t>What </a:t>
            </a:r>
            <a:r>
              <a:rPr lang="en-US" sz="2800" dirty="0">
                <a:solidFill>
                  <a:srgbClr val="800000"/>
                </a:solidFill>
                <a:latin typeface="Cambria"/>
                <a:cs typeface="Cambria"/>
              </a:rPr>
              <a:t>does the enzyme lactase do? </a:t>
            </a:r>
            <a:endParaRPr lang="en-US" sz="2800" dirty="0" smtClean="0">
              <a:solidFill>
                <a:srgbClr val="800000"/>
              </a:solidFill>
              <a:latin typeface="Cambria"/>
              <a:cs typeface="Cambria"/>
            </a:endParaRPr>
          </a:p>
          <a:p>
            <a:r>
              <a:rPr lang="en-US" sz="2800" dirty="0" smtClean="0">
                <a:latin typeface="Cambria"/>
                <a:cs typeface="Cambria"/>
              </a:rPr>
              <a:t>It </a:t>
            </a:r>
            <a:r>
              <a:rPr lang="en-US" sz="2800" dirty="0">
                <a:latin typeface="Cambria"/>
                <a:cs typeface="Cambria"/>
              </a:rPr>
              <a:t>speeds up the breakdown of the disaccharide sugar, lactose, into the individual sugars, </a:t>
            </a:r>
            <a:r>
              <a:rPr lang="en-US" sz="2800" dirty="0" err="1">
                <a:latin typeface="Cambria"/>
                <a:cs typeface="Cambria"/>
              </a:rPr>
              <a:t>galactose</a:t>
            </a:r>
            <a:r>
              <a:rPr lang="en-US" sz="2800" dirty="0">
                <a:latin typeface="Cambria"/>
                <a:cs typeface="Cambria"/>
              </a:rPr>
              <a:t> and </a:t>
            </a:r>
            <a:r>
              <a:rPr lang="en-US" sz="2800" dirty="0" smtClean="0">
                <a:latin typeface="Cambria"/>
                <a:cs typeface="Cambria"/>
              </a:rPr>
              <a:t>glucose. </a:t>
            </a:r>
            <a:endParaRPr lang="en-US" sz="2800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481448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ng_4291-Owl-Teacher-Cartoon-Character-With-A-Pointer-And-Speech-Bubbl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9484" y="157981"/>
            <a:ext cx="5118747" cy="50351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26499" y="271555"/>
            <a:ext cx="26488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FF"/>
                </a:solidFill>
              </a:rPr>
              <a:t>Enzymes …. Amazing topic!</a:t>
            </a:r>
            <a:endParaRPr lang="en-US" sz="2400" b="1" dirty="0">
              <a:solidFill>
                <a:srgbClr val="0000FF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0000FF"/>
                </a:solidFill>
              </a:rPr>
              <a:t>Let’s get started!!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4234" y="283884"/>
            <a:ext cx="582705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800000"/>
                </a:solidFill>
              </a:rPr>
              <a:t>Life depends upon the </a:t>
            </a:r>
            <a:r>
              <a:rPr lang="en-US" sz="2000" b="1" dirty="0" smtClean="0">
                <a:solidFill>
                  <a:srgbClr val="800000"/>
                </a:solidFill>
              </a:rPr>
              <a:t>___________________ </a:t>
            </a:r>
            <a:r>
              <a:rPr lang="en-US" sz="2000" b="1" dirty="0">
                <a:solidFill>
                  <a:srgbClr val="800000"/>
                </a:solidFill>
              </a:rPr>
              <a:t>that occur within the cell.  </a:t>
            </a:r>
            <a:endParaRPr lang="en-US" sz="2000" b="1" dirty="0" smtClean="0">
              <a:solidFill>
                <a:srgbClr val="800000"/>
              </a:solidFill>
            </a:endParaRPr>
          </a:p>
          <a:p>
            <a:r>
              <a:rPr lang="en-US" sz="2000" b="1" dirty="0" smtClean="0">
                <a:solidFill>
                  <a:srgbClr val="800000"/>
                </a:solidFill>
              </a:rPr>
              <a:t>Living </a:t>
            </a:r>
            <a:r>
              <a:rPr lang="en-US" sz="2000" b="1" dirty="0">
                <a:solidFill>
                  <a:srgbClr val="800000"/>
                </a:solidFill>
              </a:rPr>
              <a:t>organisms undergo thousands of chemical reactions as part of their life processes.</a:t>
            </a:r>
            <a:r>
              <a:rPr lang="en-US" sz="2000" b="1" dirty="0" smtClean="0">
                <a:solidFill>
                  <a:srgbClr val="800000"/>
                </a:solidFill>
                <a:effectLst/>
              </a:rPr>
              <a:t> </a:t>
            </a:r>
            <a:endParaRPr lang="en-US" sz="2000" b="1" dirty="0">
              <a:solidFill>
                <a:srgbClr val="8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1" y="268942"/>
            <a:ext cx="2853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8000"/>
                </a:solidFill>
              </a:rPr>
              <a:t>c</a:t>
            </a:r>
            <a:r>
              <a:rPr lang="en-US" sz="2000" b="1" dirty="0" smtClean="0">
                <a:solidFill>
                  <a:srgbClr val="008000"/>
                </a:solidFill>
              </a:rPr>
              <a:t>hemical reactions</a:t>
            </a:r>
            <a:endParaRPr lang="en-US" sz="2000" b="1" dirty="0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288" y="2637900"/>
            <a:ext cx="3496235" cy="1938992"/>
          </a:xfrm>
          <a:prstGeom prst="rect">
            <a:avLst/>
          </a:prstGeom>
          <a:solidFill>
            <a:srgbClr val="C6E4F8"/>
          </a:solidFill>
          <a:ln w="28575" cmpd="sng">
            <a:solidFill>
              <a:srgbClr val="762439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8000"/>
                </a:solidFill>
              </a:rPr>
              <a:t>These reactions are important to </a:t>
            </a:r>
            <a:r>
              <a:rPr lang="en-US" sz="2400" dirty="0" smtClean="0">
                <a:solidFill>
                  <a:srgbClr val="008000"/>
                </a:solidFill>
              </a:rPr>
              <a:t>the:</a:t>
            </a:r>
          </a:p>
          <a:p>
            <a:r>
              <a:rPr lang="en-US" sz="2400" b="1" dirty="0" smtClean="0">
                <a:solidFill>
                  <a:srgbClr val="008000"/>
                </a:solidFill>
              </a:rPr>
              <a:t>growth</a:t>
            </a:r>
            <a:r>
              <a:rPr lang="en-US" sz="2400" b="1" dirty="0">
                <a:solidFill>
                  <a:srgbClr val="008000"/>
                </a:solidFill>
              </a:rPr>
              <a:t>, </a:t>
            </a:r>
            <a:r>
              <a:rPr lang="en-US" sz="2400" b="1" dirty="0" smtClean="0">
                <a:solidFill>
                  <a:srgbClr val="008000"/>
                </a:solidFill>
              </a:rPr>
              <a:t>development, </a:t>
            </a:r>
            <a:r>
              <a:rPr lang="en-US" sz="2400" b="1" dirty="0">
                <a:solidFill>
                  <a:srgbClr val="008000"/>
                </a:solidFill>
              </a:rPr>
              <a:t>and the very survival of a cell.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4234" y="5304118"/>
            <a:ext cx="87854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000090"/>
                </a:solidFill>
                <a:latin typeface="Cambria"/>
                <a:cs typeface="Cambria"/>
              </a:rPr>
              <a:t>The reactions of a cell involve both the </a:t>
            </a:r>
            <a:r>
              <a:rPr lang="en-US" sz="2200" b="1" dirty="0" smtClean="0">
                <a:solidFill>
                  <a:srgbClr val="000090"/>
                </a:solidFill>
                <a:latin typeface="Cambria"/>
                <a:cs typeface="Cambria"/>
              </a:rPr>
              <a:t>____________ of </a:t>
            </a:r>
            <a:r>
              <a:rPr lang="en-US" sz="2200" b="1" dirty="0">
                <a:solidFill>
                  <a:srgbClr val="000090"/>
                </a:solidFill>
                <a:latin typeface="Cambria"/>
                <a:cs typeface="Cambria"/>
              </a:rPr>
              <a:t>molecules, and the </a:t>
            </a:r>
            <a:r>
              <a:rPr lang="en-US" sz="2200" b="1" dirty="0" smtClean="0">
                <a:solidFill>
                  <a:srgbClr val="000090"/>
                </a:solidFill>
                <a:latin typeface="Cambria"/>
                <a:cs typeface="Cambria"/>
              </a:rPr>
              <a:t>____________________ </a:t>
            </a:r>
            <a:r>
              <a:rPr lang="en-US" sz="2200" b="1" dirty="0">
                <a:solidFill>
                  <a:srgbClr val="000090"/>
                </a:solidFill>
                <a:latin typeface="Cambria"/>
                <a:cs typeface="Cambria"/>
              </a:rPr>
              <a:t>of molecules.  </a:t>
            </a:r>
            <a:endParaRPr lang="en-US" sz="2200" b="1" dirty="0" smtClean="0">
              <a:solidFill>
                <a:srgbClr val="000090"/>
              </a:solidFill>
              <a:latin typeface="Cambria"/>
              <a:cs typeface="Cambria"/>
            </a:endParaRPr>
          </a:p>
          <a:p>
            <a:r>
              <a:rPr lang="en-US" sz="2200" b="1" dirty="0" smtClean="0">
                <a:solidFill>
                  <a:srgbClr val="000090"/>
                </a:solidFill>
                <a:latin typeface="Cambria"/>
                <a:cs typeface="Cambria"/>
              </a:rPr>
              <a:t>The </a:t>
            </a:r>
            <a:r>
              <a:rPr lang="en-US" sz="2200" b="1" dirty="0">
                <a:solidFill>
                  <a:srgbClr val="000090"/>
                </a:solidFill>
                <a:latin typeface="Cambria"/>
                <a:cs typeface="Cambria"/>
              </a:rPr>
              <a:t>role of enzymes is to greatly enhance the </a:t>
            </a:r>
            <a:r>
              <a:rPr lang="en-US" sz="2200" b="1" dirty="0" smtClean="0">
                <a:solidFill>
                  <a:srgbClr val="000090"/>
                </a:solidFill>
                <a:latin typeface="Cambria"/>
                <a:cs typeface="Cambria"/>
              </a:rPr>
              <a:t>____________ </a:t>
            </a:r>
            <a:r>
              <a:rPr lang="en-US" sz="2200" b="1" dirty="0">
                <a:solidFill>
                  <a:srgbClr val="000090"/>
                </a:solidFill>
                <a:latin typeface="Cambria"/>
                <a:cs typeface="Cambria"/>
              </a:rPr>
              <a:t>of these reactions</a:t>
            </a:r>
            <a:r>
              <a:rPr lang="en-US" sz="2200" b="1" dirty="0" smtClean="0">
                <a:solidFill>
                  <a:srgbClr val="000090"/>
                </a:solidFill>
                <a:latin typeface="Cambria"/>
                <a:cs typeface="Cambria"/>
              </a:rPr>
              <a:t>.</a:t>
            </a:r>
            <a:endParaRPr lang="en-US" sz="2200" b="1" dirty="0">
              <a:solidFill>
                <a:srgbClr val="000090"/>
              </a:solidFill>
              <a:latin typeface="Cambria"/>
              <a:cs typeface="Cambri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68621" y="5304118"/>
            <a:ext cx="14313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building</a:t>
            </a:r>
            <a:endParaRPr lang="en-US" sz="2200" b="1" dirty="0">
              <a:solidFill>
                <a:schemeClr val="accent2">
                  <a:lumMod val="75000"/>
                </a:schemeClr>
              </a:solidFill>
              <a:latin typeface="Cambria"/>
              <a:cs typeface="Cambri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5308" y="5630417"/>
            <a:ext cx="2444376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200" b="1" dirty="0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b</a:t>
            </a:r>
            <a:r>
              <a:rPr lang="en-US" sz="2200" b="1" dirty="0" smtClean="0">
                <a:solidFill>
                  <a:schemeClr val="accent2">
                    <a:lumMod val="75000"/>
                  </a:schemeClr>
                </a:solidFill>
                <a:latin typeface="Cambria"/>
                <a:cs typeface="Cambria"/>
              </a:rPr>
              <a:t>reaking down</a:t>
            </a:r>
          </a:p>
          <a:p>
            <a:endParaRPr lang="en-US" sz="2200" b="1" dirty="0">
              <a:solidFill>
                <a:schemeClr val="accent2">
                  <a:lumMod val="75000"/>
                </a:schemeClr>
              </a:solidFill>
              <a:latin typeface="Cambria"/>
              <a:cs typeface="Cambri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60247" y="5949665"/>
            <a:ext cx="14313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1A8F2F"/>
                </a:solidFill>
                <a:latin typeface="Cambria"/>
                <a:cs typeface="Cambria"/>
              </a:rPr>
              <a:t>SPEED!!</a:t>
            </a:r>
            <a:endParaRPr lang="en-US" sz="2200" b="1" dirty="0">
              <a:solidFill>
                <a:srgbClr val="1A8F2F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584459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7" grpId="0"/>
      <p:bldP spid="8" grpId="0" build="p" animBg="1"/>
      <p:bldP spid="9" grpId="0" uiExpand="1" build="p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714" y="399142"/>
            <a:ext cx="8164286" cy="646331"/>
          </a:xfrm>
          <a:prstGeom prst="rect">
            <a:avLst/>
          </a:prstGeom>
          <a:ln w="38100" cmpd="sng">
            <a:solidFill>
              <a:srgbClr val="0000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DFFF2A"/>
                </a:solidFill>
                <a:latin typeface="Chalkboard"/>
                <a:cs typeface="Chalkboard"/>
              </a:rPr>
              <a:t>Comparison of Enzymes and Catalysts</a:t>
            </a:r>
            <a:endParaRPr lang="en-US" sz="3600" dirty="0">
              <a:solidFill>
                <a:srgbClr val="DFFF2A"/>
              </a:solidFill>
              <a:latin typeface="Chalkboard"/>
              <a:cs typeface="Chalkboard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81429" y="1741715"/>
            <a:ext cx="8799285" cy="18142"/>
          </a:xfrm>
          <a:prstGeom prst="line">
            <a:avLst/>
          </a:prstGeom>
          <a:ln w="38100" cmpd="sng">
            <a:solidFill>
              <a:srgbClr val="008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4572000" y="1288143"/>
            <a:ext cx="0" cy="5370286"/>
          </a:xfrm>
          <a:prstGeom prst="line">
            <a:avLst/>
          </a:prstGeom>
          <a:ln w="38100" cmpd="sng">
            <a:solidFill>
              <a:srgbClr val="008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97428" y="1218495"/>
            <a:ext cx="2830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 Black"/>
                <a:cs typeface="Arial Black"/>
              </a:rPr>
              <a:t>Enzymes</a:t>
            </a:r>
            <a:endParaRPr lang="en-US" sz="28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68257" y="1218495"/>
            <a:ext cx="2830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 Black"/>
                <a:cs typeface="Arial Black"/>
              </a:rPr>
              <a:t>Catalysts</a:t>
            </a:r>
            <a:endParaRPr lang="en-US" sz="28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1429" y="1905000"/>
            <a:ext cx="426357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4025" indent="-454025">
              <a:buAutoNum type="arabicPeriod"/>
            </a:pPr>
            <a:r>
              <a:rPr lang="en-US" sz="2400" dirty="0" smtClean="0"/>
              <a:t>Enzymes are proteins.</a:t>
            </a:r>
          </a:p>
          <a:p>
            <a:pPr marL="454025" indent="-454025">
              <a:buAutoNum type="arabicPeriod"/>
            </a:pPr>
            <a:r>
              <a:rPr lang="en-US" sz="2400" dirty="0" smtClean="0"/>
              <a:t>Enzymes </a:t>
            </a:r>
            <a:r>
              <a:rPr lang="en-US" sz="2400" dirty="0"/>
              <a:t>are specific for just one </a:t>
            </a:r>
            <a:r>
              <a:rPr lang="en-US" sz="2400" dirty="0" smtClean="0"/>
              <a:t>reaction.</a:t>
            </a:r>
          </a:p>
          <a:p>
            <a:pPr marL="454025" indent="-454025">
              <a:buAutoNum type="arabicPeriod"/>
            </a:pPr>
            <a:r>
              <a:rPr lang="en-US" sz="2400" dirty="0" smtClean="0"/>
              <a:t>Each </a:t>
            </a:r>
            <a:r>
              <a:rPr lang="en-US" sz="2400" dirty="0"/>
              <a:t>enzyme has an optimum temperature at which it functions </a:t>
            </a:r>
            <a:r>
              <a:rPr lang="en-US" sz="2400" dirty="0" smtClean="0"/>
              <a:t>best.</a:t>
            </a:r>
          </a:p>
          <a:p>
            <a:pPr marL="454025" indent="-454025">
              <a:buAutoNum type="arabicPeriod"/>
            </a:pPr>
            <a:r>
              <a:rPr lang="en-US" sz="2400" dirty="0" smtClean="0"/>
              <a:t>Enzymes </a:t>
            </a:r>
            <a:r>
              <a:rPr lang="en-US" sz="2400" dirty="0"/>
              <a:t>require water to </a:t>
            </a:r>
            <a:r>
              <a:rPr lang="en-US" sz="2400" dirty="0" smtClean="0"/>
              <a:t>function.</a:t>
            </a:r>
          </a:p>
          <a:p>
            <a:pPr marL="454025" indent="-454025">
              <a:buAutoNum type="arabicPeriod"/>
            </a:pPr>
            <a:r>
              <a:rPr lang="en-US" sz="2400" dirty="0" smtClean="0"/>
              <a:t>Enzymes </a:t>
            </a:r>
            <a:r>
              <a:rPr lang="en-US" sz="2400" dirty="0"/>
              <a:t>are not consumed or used up during the reaction.</a:t>
            </a:r>
          </a:p>
          <a:p>
            <a:pPr marL="454025" indent="-454025">
              <a:buAutoNum type="arabicPeriod"/>
            </a:pP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4771571" y="1905000"/>
            <a:ext cx="420914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200" dirty="0" smtClean="0"/>
              <a:t>Catalysts </a:t>
            </a:r>
            <a:r>
              <a:rPr lang="en-US" sz="2200" dirty="0"/>
              <a:t>are not </a:t>
            </a:r>
            <a:r>
              <a:rPr lang="en-US" sz="2200" dirty="0" smtClean="0"/>
              <a:t>proteins.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Catalysts </a:t>
            </a:r>
            <a:r>
              <a:rPr lang="en-US" sz="2200" dirty="0"/>
              <a:t>will speed up many different reactions.  They are not </a:t>
            </a:r>
            <a:r>
              <a:rPr lang="en-US" sz="2200" dirty="0" smtClean="0"/>
              <a:t>specific.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Catalysts </a:t>
            </a:r>
            <a:r>
              <a:rPr lang="en-US" sz="2200" dirty="0"/>
              <a:t>are not affected by temperature.  They generally work at any </a:t>
            </a:r>
            <a:r>
              <a:rPr lang="en-US" sz="2200" dirty="0" smtClean="0"/>
              <a:t>temperature.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Catalysts </a:t>
            </a:r>
            <a:r>
              <a:rPr lang="en-US" sz="2200" dirty="0"/>
              <a:t>do not require </a:t>
            </a:r>
            <a:r>
              <a:rPr lang="en-US" sz="2200" dirty="0" smtClean="0"/>
              <a:t>water.</a:t>
            </a:r>
          </a:p>
          <a:p>
            <a:pPr marL="457200" indent="-457200">
              <a:buAutoNum type="arabicPeriod"/>
            </a:pPr>
            <a:r>
              <a:rPr lang="en-US" sz="2200" dirty="0" smtClean="0"/>
              <a:t>Catalysts </a:t>
            </a:r>
            <a:r>
              <a:rPr lang="en-US" sz="2200" dirty="0"/>
              <a:t>are not consumed or used up during the reaction.</a:t>
            </a:r>
          </a:p>
          <a:p>
            <a:pPr marL="398463" indent="-398463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345794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  <p:bldP spid="14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el HD:Users:a3smith:Desktop:Enzyme Equation Student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286" y="2033814"/>
            <a:ext cx="8309428" cy="1322614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0" y="155009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0090"/>
                </a:solidFill>
              </a:rPr>
              <a:t>How Enzymes Work</a:t>
            </a:r>
            <a:endParaRPr lang="en-US" sz="4400" b="1" dirty="0">
              <a:solidFill>
                <a:srgbClr val="00009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7286" y="1342571"/>
            <a:ext cx="830942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Franklin Gothic Medium"/>
                <a:cs typeface="Franklin Gothic Medium"/>
              </a:rPr>
              <a:t>This is a simple equation illustrating how an enzyme works</a:t>
            </a:r>
            <a:r>
              <a:rPr lang="en-US" sz="2400" dirty="0" smtClean="0">
                <a:latin typeface="Franklin Gothic Medium"/>
                <a:cs typeface="Franklin Gothic Medium"/>
              </a:rPr>
              <a:t>:</a:t>
            </a:r>
            <a:endParaRPr lang="en-US" sz="2400" dirty="0">
              <a:latin typeface="Franklin Gothic Medium"/>
              <a:cs typeface="Franklin Gothic Medium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143" y="3408255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Enzyme</a:t>
            </a:r>
            <a:endParaRPr lang="en-US" sz="2000" b="1" dirty="0"/>
          </a:p>
        </p:txBody>
      </p:sp>
      <p:sp>
        <p:nvSpPr>
          <p:cNvPr id="6" name="Plus 5"/>
          <p:cNvSpPr/>
          <p:nvPr/>
        </p:nvSpPr>
        <p:spPr>
          <a:xfrm>
            <a:off x="1590220" y="3460081"/>
            <a:ext cx="244476" cy="273110"/>
          </a:xfrm>
          <a:prstGeom prst="mathPlus">
            <a:avLst/>
          </a:prstGeom>
          <a:solidFill>
            <a:srgbClr val="000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lus 6"/>
          <p:cNvSpPr/>
          <p:nvPr/>
        </p:nvSpPr>
        <p:spPr>
          <a:xfrm>
            <a:off x="7112905" y="3535255"/>
            <a:ext cx="244476" cy="273110"/>
          </a:xfrm>
          <a:prstGeom prst="mathPlus">
            <a:avLst/>
          </a:prstGeom>
          <a:solidFill>
            <a:srgbClr val="000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834696" y="3408255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Substrate</a:t>
            </a:r>
            <a:endParaRPr lang="en-US" sz="2000" b="1" dirty="0"/>
          </a:p>
        </p:txBody>
      </p:sp>
      <p:sp>
        <p:nvSpPr>
          <p:cNvPr id="9" name="Right Arrow 8"/>
          <p:cNvSpPr/>
          <p:nvPr/>
        </p:nvSpPr>
        <p:spPr>
          <a:xfrm>
            <a:off x="3160258" y="3557600"/>
            <a:ext cx="508000" cy="250765"/>
          </a:xfrm>
          <a:prstGeom prst="rightArrow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5145087" y="3557600"/>
            <a:ext cx="508000" cy="250765"/>
          </a:xfrm>
          <a:prstGeom prst="rightArrow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668258" y="3356428"/>
            <a:ext cx="13255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Enzyme-Substrate</a:t>
            </a:r>
          </a:p>
          <a:p>
            <a:pPr algn="ctr"/>
            <a:r>
              <a:rPr lang="en-US" sz="2000" b="1" dirty="0" smtClean="0"/>
              <a:t>Complex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867400" y="3468306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Enzyme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618410" y="3460081"/>
            <a:ext cx="1325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New</a:t>
            </a:r>
          </a:p>
          <a:p>
            <a:pPr algn="ctr"/>
            <a:r>
              <a:rPr lang="en-US" sz="2000" b="1" dirty="0" smtClean="0"/>
              <a:t>Products</a:t>
            </a:r>
            <a:endParaRPr lang="en-US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17286" y="4499429"/>
            <a:ext cx="8526686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Substrate:  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0000FF"/>
                </a:solidFill>
              </a:rPr>
              <a:t>The </a:t>
            </a:r>
            <a:r>
              <a:rPr lang="en-US" sz="2800" dirty="0">
                <a:solidFill>
                  <a:srgbClr val="0000FF"/>
                </a:solidFill>
              </a:rPr>
              <a:t>reactants of an enzyme-catalyzed reaction. </a:t>
            </a:r>
            <a:endParaRPr lang="en-US" sz="2800" dirty="0" smtClean="0">
              <a:solidFill>
                <a:srgbClr val="0000FF"/>
              </a:solidFill>
            </a:endParaRPr>
          </a:p>
          <a:p>
            <a:endParaRPr lang="en-US" dirty="0"/>
          </a:p>
          <a:p>
            <a:pPr algn="ctr"/>
            <a:r>
              <a:rPr lang="en-US" sz="2400" b="1" dirty="0" smtClean="0"/>
              <a:t>The enzyme will speed up the conversion of the substrate to new and different products.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066376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/>
      <p:bldP spid="9" grpId="0" animBg="1"/>
      <p:bldP spid="10" grpId="0" animBg="1"/>
      <p:bldP spid="11" grpId="0"/>
      <p:bldP spid="12" grpId="0"/>
      <p:bldP spid="13" grpId="0"/>
      <p:bldP spid="1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el HD:Users:a3smith:Desktop:Enzyme Equation Student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286" y="2033814"/>
            <a:ext cx="8309428" cy="1322614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" y="167584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0090"/>
                </a:solidFill>
              </a:rPr>
              <a:t>How Enzymes Work</a:t>
            </a:r>
            <a:endParaRPr lang="en-US" sz="4400" b="1" dirty="0">
              <a:solidFill>
                <a:srgbClr val="00009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7286" y="1342571"/>
            <a:ext cx="830942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Franklin Gothic Medium"/>
                <a:cs typeface="Franklin Gothic Medium"/>
              </a:rPr>
              <a:t>This is a simple equation illustrating how an enzyme works</a:t>
            </a:r>
            <a:r>
              <a:rPr lang="en-US" sz="2400" dirty="0" smtClean="0">
                <a:latin typeface="Franklin Gothic Medium"/>
                <a:cs typeface="Franklin Gothic Medium"/>
              </a:rPr>
              <a:t>:</a:t>
            </a:r>
            <a:endParaRPr lang="en-US" sz="2400" dirty="0">
              <a:latin typeface="Franklin Gothic Medium"/>
              <a:cs typeface="Franklin Gothic Medium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143" y="3408255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Enzyme</a:t>
            </a:r>
            <a:endParaRPr lang="en-US" sz="2000" b="1" dirty="0"/>
          </a:p>
        </p:txBody>
      </p:sp>
      <p:sp>
        <p:nvSpPr>
          <p:cNvPr id="6" name="Plus 5"/>
          <p:cNvSpPr/>
          <p:nvPr/>
        </p:nvSpPr>
        <p:spPr>
          <a:xfrm>
            <a:off x="1590220" y="3460081"/>
            <a:ext cx="244476" cy="273110"/>
          </a:xfrm>
          <a:prstGeom prst="mathPlus">
            <a:avLst/>
          </a:prstGeom>
          <a:solidFill>
            <a:srgbClr val="000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lus 6"/>
          <p:cNvSpPr/>
          <p:nvPr/>
        </p:nvSpPr>
        <p:spPr>
          <a:xfrm>
            <a:off x="7112905" y="3535255"/>
            <a:ext cx="244476" cy="273110"/>
          </a:xfrm>
          <a:prstGeom prst="mathPlus">
            <a:avLst/>
          </a:prstGeom>
          <a:solidFill>
            <a:srgbClr val="000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834696" y="3408255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Substrate</a:t>
            </a:r>
            <a:endParaRPr lang="en-US" sz="2000" b="1" dirty="0"/>
          </a:p>
        </p:txBody>
      </p:sp>
      <p:sp>
        <p:nvSpPr>
          <p:cNvPr id="9" name="Right Arrow 8"/>
          <p:cNvSpPr/>
          <p:nvPr/>
        </p:nvSpPr>
        <p:spPr>
          <a:xfrm>
            <a:off x="3160258" y="3557600"/>
            <a:ext cx="508000" cy="250765"/>
          </a:xfrm>
          <a:prstGeom prst="rightArrow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5145087" y="3557600"/>
            <a:ext cx="508000" cy="250765"/>
          </a:xfrm>
          <a:prstGeom prst="rightArrow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668258" y="3356428"/>
            <a:ext cx="13255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Enzyme-Substrate</a:t>
            </a:r>
          </a:p>
          <a:p>
            <a:pPr algn="ctr"/>
            <a:r>
              <a:rPr lang="en-US" sz="2000" b="1" dirty="0" smtClean="0"/>
              <a:t>Complex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867400" y="3468306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Enzyme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618410" y="3460081"/>
            <a:ext cx="1325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New</a:t>
            </a:r>
          </a:p>
          <a:p>
            <a:pPr algn="ctr"/>
            <a:r>
              <a:rPr lang="en-US" sz="2000" b="1" dirty="0" smtClean="0"/>
              <a:t>Products</a:t>
            </a:r>
            <a:endParaRPr lang="en-US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17715" y="4766546"/>
            <a:ext cx="4408714" cy="1815882"/>
          </a:xfrm>
          <a:prstGeom prst="rect">
            <a:avLst/>
          </a:prstGeom>
          <a:ln w="38100" cmpd="sng"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/>
              <a:t>Enzymes have:</a:t>
            </a:r>
          </a:p>
          <a:p>
            <a:r>
              <a:rPr lang="en-US" sz="2800" b="1" dirty="0" smtClean="0">
                <a:solidFill>
                  <a:srgbClr val="800000"/>
                </a:solidFill>
              </a:rPr>
              <a:t>a </a:t>
            </a:r>
            <a:r>
              <a:rPr lang="en-US" sz="2800" b="1" dirty="0">
                <a:solidFill>
                  <a:srgbClr val="800000"/>
                </a:solidFill>
              </a:rPr>
              <a:t>pocket or groove into which the substrate(s) must fit. 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33985" y="4766546"/>
            <a:ext cx="3968751" cy="1815882"/>
          </a:xfrm>
          <a:prstGeom prst="rect">
            <a:avLst/>
          </a:prstGeom>
          <a:ln w="38100" cmpd="sng">
            <a:solidFill>
              <a:srgbClr val="8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/>
              <a:t>The </a:t>
            </a:r>
            <a:r>
              <a:rPr lang="en-US" sz="2800" b="1" dirty="0"/>
              <a:t>pocket or indentation is called </a:t>
            </a:r>
            <a:r>
              <a:rPr lang="en-US" sz="2800" b="1" dirty="0" smtClean="0"/>
              <a:t>the:</a:t>
            </a:r>
          </a:p>
          <a:p>
            <a:r>
              <a:rPr lang="en-US" sz="2800" b="1" dirty="0" smtClean="0">
                <a:solidFill>
                  <a:srgbClr val="000090"/>
                </a:solidFill>
              </a:rPr>
              <a:t>active </a:t>
            </a:r>
            <a:r>
              <a:rPr lang="en-US" sz="2800" b="1" dirty="0">
                <a:solidFill>
                  <a:srgbClr val="000090"/>
                </a:solidFill>
              </a:rPr>
              <a:t>site. 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1161143" y="2322286"/>
            <a:ext cx="199571" cy="254000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46372" y="2033814"/>
            <a:ext cx="2739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Active site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3808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nimBg="1"/>
      <p:bldP spid="15" grpId="0" build="p" animBg="1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el HD:Users:a3smith:Desktop:Enzyme Equation Student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286" y="1618839"/>
            <a:ext cx="8309428" cy="1322614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0" y="92134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0090"/>
                </a:solidFill>
              </a:rPr>
              <a:t>How Enzymes Work</a:t>
            </a:r>
            <a:endParaRPr lang="en-US" sz="4400" b="1" dirty="0">
              <a:solidFill>
                <a:srgbClr val="00009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7286" y="927596"/>
            <a:ext cx="830942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Franklin Gothic Medium"/>
                <a:cs typeface="Franklin Gothic Medium"/>
              </a:rPr>
              <a:t>This is a simple equation illustrating how an enzyme works</a:t>
            </a:r>
            <a:r>
              <a:rPr lang="en-US" sz="2400" dirty="0" smtClean="0">
                <a:latin typeface="Franklin Gothic Medium"/>
                <a:cs typeface="Franklin Gothic Medium"/>
              </a:rPr>
              <a:t>:</a:t>
            </a:r>
            <a:endParaRPr lang="en-US" sz="2400" dirty="0">
              <a:latin typeface="Franklin Gothic Medium"/>
              <a:cs typeface="Franklin Gothic Medium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143" y="2993280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Enzyme</a:t>
            </a:r>
            <a:endParaRPr lang="en-US" sz="2000" b="1" dirty="0"/>
          </a:p>
        </p:txBody>
      </p:sp>
      <p:sp>
        <p:nvSpPr>
          <p:cNvPr id="6" name="Plus 5"/>
          <p:cNvSpPr/>
          <p:nvPr/>
        </p:nvSpPr>
        <p:spPr>
          <a:xfrm>
            <a:off x="1539928" y="3057681"/>
            <a:ext cx="244476" cy="273110"/>
          </a:xfrm>
          <a:prstGeom prst="mathPlus">
            <a:avLst/>
          </a:prstGeom>
          <a:solidFill>
            <a:srgbClr val="000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lus 6"/>
          <p:cNvSpPr/>
          <p:nvPr/>
        </p:nvSpPr>
        <p:spPr>
          <a:xfrm>
            <a:off x="7112905" y="3120280"/>
            <a:ext cx="244476" cy="273110"/>
          </a:xfrm>
          <a:prstGeom prst="mathPlus">
            <a:avLst/>
          </a:prstGeom>
          <a:solidFill>
            <a:srgbClr val="000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834696" y="2993280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Substrate</a:t>
            </a:r>
            <a:endParaRPr lang="en-US" sz="2000" b="1" dirty="0"/>
          </a:p>
        </p:txBody>
      </p:sp>
      <p:sp>
        <p:nvSpPr>
          <p:cNvPr id="9" name="Right Arrow 8"/>
          <p:cNvSpPr/>
          <p:nvPr/>
        </p:nvSpPr>
        <p:spPr>
          <a:xfrm>
            <a:off x="3160258" y="3142625"/>
            <a:ext cx="508000" cy="250765"/>
          </a:xfrm>
          <a:prstGeom prst="rightArrow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5145087" y="3142625"/>
            <a:ext cx="508000" cy="250765"/>
          </a:xfrm>
          <a:prstGeom prst="rightArrow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668258" y="2941453"/>
            <a:ext cx="13255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Enzyme-Substrate</a:t>
            </a:r>
          </a:p>
          <a:p>
            <a:pPr algn="ctr"/>
            <a:r>
              <a:rPr lang="en-US" sz="2000" b="1" dirty="0" smtClean="0"/>
              <a:t>Complex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867400" y="3053331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Enzyme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618410" y="3045106"/>
            <a:ext cx="1325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New</a:t>
            </a:r>
          </a:p>
          <a:p>
            <a:pPr algn="ctr"/>
            <a:r>
              <a:rPr lang="en-US" sz="2000" b="1" dirty="0" smtClean="0"/>
              <a:t>Products</a:t>
            </a:r>
            <a:endParaRPr lang="en-US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814286" y="4056277"/>
            <a:ext cx="732971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00FF"/>
                </a:solidFill>
                <a:latin typeface="Cambria"/>
                <a:cs typeface="Cambria"/>
              </a:rPr>
              <a:t>For the enzyme to speed up the reaction, there must be a </a:t>
            </a:r>
            <a:r>
              <a:rPr lang="en-US" sz="2600" b="1" dirty="0" smtClean="0">
                <a:solidFill>
                  <a:srgbClr val="0000FF"/>
                </a:solidFill>
                <a:latin typeface="Cambria"/>
                <a:cs typeface="Cambria"/>
              </a:rPr>
              <a:t>_______________________ </a:t>
            </a:r>
            <a:r>
              <a:rPr lang="en-US" sz="2600" b="1" dirty="0">
                <a:solidFill>
                  <a:srgbClr val="0000FF"/>
                </a:solidFill>
                <a:latin typeface="Cambria"/>
                <a:cs typeface="Cambria"/>
              </a:rPr>
              <a:t>between the enzyme and its </a:t>
            </a:r>
            <a:r>
              <a:rPr lang="en-US" sz="2600" b="1" dirty="0" smtClean="0">
                <a:solidFill>
                  <a:srgbClr val="0000FF"/>
                </a:solidFill>
                <a:latin typeface="Cambria"/>
                <a:cs typeface="Cambria"/>
              </a:rPr>
              <a:t>_____________ </a:t>
            </a:r>
            <a:r>
              <a:rPr lang="en-US" sz="2600" b="1" dirty="0">
                <a:solidFill>
                  <a:srgbClr val="0000FF"/>
                </a:solidFill>
                <a:latin typeface="Cambria"/>
                <a:cs typeface="Cambria"/>
              </a:rPr>
              <a:t>molecule.  </a:t>
            </a:r>
            <a:endParaRPr lang="en-US" sz="2600" b="1" dirty="0" smtClean="0">
              <a:solidFill>
                <a:srgbClr val="0000FF"/>
              </a:solidFill>
              <a:latin typeface="Cambria"/>
              <a:cs typeface="Cambria"/>
            </a:endParaRPr>
          </a:p>
          <a:p>
            <a:r>
              <a:rPr lang="en-US" sz="2600" b="1" dirty="0" smtClean="0">
                <a:solidFill>
                  <a:srgbClr val="0000FF"/>
                </a:solidFill>
                <a:latin typeface="Cambria"/>
                <a:cs typeface="Cambria"/>
              </a:rPr>
              <a:t>The </a:t>
            </a:r>
            <a:r>
              <a:rPr lang="en-US" sz="2600" b="1" dirty="0">
                <a:solidFill>
                  <a:srgbClr val="0000FF"/>
                </a:solidFill>
                <a:latin typeface="Cambria"/>
                <a:cs typeface="Cambria"/>
              </a:rPr>
              <a:t>fit is so precise that the active site and substrates are often compared to a </a:t>
            </a:r>
            <a:r>
              <a:rPr lang="en-US" sz="2600" b="1" dirty="0" smtClean="0">
                <a:solidFill>
                  <a:srgbClr val="0000FF"/>
                </a:solidFill>
                <a:latin typeface="Cambria"/>
                <a:cs typeface="Cambria"/>
              </a:rPr>
              <a:t>“________________”</a:t>
            </a:r>
            <a:r>
              <a:rPr lang="en-US" sz="2600" b="1" dirty="0">
                <a:solidFill>
                  <a:srgbClr val="0000FF"/>
                </a:solidFill>
                <a:latin typeface="Cambria"/>
                <a:cs typeface="Cambria"/>
              </a:rPr>
              <a:t>.</a:t>
            </a:r>
          </a:p>
          <a:p>
            <a:endParaRPr lang="en-US" sz="2600" b="1" dirty="0">
              <a:solidFill>
                <a:srgbClr val="0000FF"/>
              </a:solidFill>
              <a:latin typeface="Cambria"/>
              <a:cs typeface="Cambria"/>
            </a:endParaRPr>
          </a:p>
        </p:txBody>
      </p:sp>
      <p:pic>
        <p:nvPicPr>
          <p:cNvPr id="15" name="Picture 14" descr="MC900384336.WMF"/>
          <p:cNvPicPr>
            <a:picLocks noChangeAspect="1"/>
          </p:cNvPicPr>
          <p:nvPr/>
        </p:nvPicPr>
        <p:blipFill>
          <a:blip r:embed="rId3">
            <a:lum bright="40000" contras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16" y="4935617"/>
            <a:ext cx="1840804" cy="153185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373292" y="4443174"/>
            <a:ext cx="33157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AE0A10"/>
                </a:solidFill>
                <a:latin typeface="Cambria"/>
                <a:cs typeface="Cambria"/>
              </a:rPr>
              <a:t>c</a:t>
            </a:r>
            <a:r>
              <a:rPr lang="en-US" sz="2600" b="1" dirty="0" smtClean="0">
                <a:solidFill>
                  <a:srgbClr val="AE0A10"/>
                </a:solidFill>
                <a:latin typeface="Cambria"/>
                <a:cs typeface="Cambria"/>
              </a:rPr>
              <a:t>omplimentary fit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18999" y="4839150"/>
            <a:ext cx="44087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AE0A10"/>
                </a:solidFill>
                <a:latin typeface="Cambria"/>
                <a:cs typeface="Cambria"/>
              </a:rPr>
              <a:t> substrate</a:t>
            </a:r>
            <a:endParaRPr lang="en-US" sz="2600" b="1" dirty="0">
              <a:solidFill>
                <a:srgbClr val="AE0A10"/>
              </a:solidFill>
              <a:latin typeface="Cambria"/>
              <a:cs typeface="Cambri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98302" y="6020053"/>
            <a:ext cx="2301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AE0A10"/>
                </a:solidFill>
                <a:latin typeface="Cambria"/>
                <a:cs typeface="Cambria"/>
              </a:rPr>
              <a:t>l</a:t>
            </a:r>
            <a:r>
              <a:rPr lang="en-US" sz="2600" b="1" dirty="0" smtClean="0">
                <a:solidFill>
                  <a:srgbClr val="AE0A10"/>
                </a:solidFill>
                <a:latin typeface="Cambria"/>
                <a:cs typeface="Cambria"/>
              </a:rPr>
              <a:t>ock and key</a:t>
            </a:r>
            <a:endParaRPr lang="en-US" sz="2600" b="1" dirty="0">
              <a:solidFill>
                <a:srgbClr val="AE0A10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478843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el HD:Users:a3smith:Desktop:Enzyme Equation Student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286" y="1681714"/>
            <a:ext cx="8309428" cy="1322614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" y="104709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0090"/>
                </a:solidFill>
              </a:rPr>
              <a:t>How Enzymes Work</a:t>
            </a:r>
            <a:endParaRPr lang="en-US" sz="4400" b="1" dirty="0">
              <a:solidFill>
                <a:srgbClr val="00009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7286" y="990471"/>
            <a:ext cx="830942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Franklin Gothic Medium"/>
                <a:cs typeface="Franklin Gothic Medium"/>
              </a:rPr>
              <a:t>This is a simple equation illustrating how an enzyme works</a:t>
            </a:r>
            <a:r>
              <a:rPr lang="en-US" sz="2400" dirty="0" smtClean="0">
                <a:latin typeface="Franklin Gothic Medium"/>
                <a:cs typeface="Franklin Gothic Medium"/>
              </a:rPr>
              <a:t>:</a:t>
            </a:r>
            <a:endParaRPr lang="en-US" sz="2400" dirty="0">
              <a:latin typeface="Franklin Gothic Medium"/>
              <a:cs typeface="Franklin Gothic Medium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143" y="3056155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Enzyme</a:t>
            </a:r>
            <a:endParaRPr lang="en-US" sz="2000" b="1" dirty="0"/>
          </a:p>
        </p:txBody>
      </p:sp>
      <p:sp>
        <p:nvSpPr>
          <p:cNvPr id="6" name="Plus 5"/>
          <p:cNvSpPr/>
          <p:nvPr/>
        </p:nvSpPr>
        <p:spPr>
          <a:xfrm>
            <a:off x="1565074" y="3145706"/>
            <a:ext cx="244476" cy="273110"/>
          </a:xfrm>
          <a:prstGeom prst="mathPlus">
            <a:avLst/>
          </a:prstGeom>
          <a:solidFill>
            <a:srgbClr val="000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lus 6"/>
          <p:cNvSpPr/>
          <p:nvPr/>
        </p:nvSpPr>
        <p:spPr>
          <a:xfrm>
            <a:off x="7112905" y="3183155"/>
            <a:ext cx="244476" cy="273110"/>
          </a:xfrm>
          <a:prstGeom prst="mathPlus">
            <a:avLst/>
          </a:prstGeom>
          <a:solidFill>
            <a:srgbClr val="000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834696" y="3056155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Substrate</a:t>
            </a:r>
            <a:endParaRPr lang="en-US" sz="2000" b="1" dirty="0"/>
          </a:p>
        </p:txBody>
      </p:sp>
      <p:sp>
        <p:nvSpPr>
          <p:cNvPr id="9" name="Right Arrow 8"/>
          <p:cNvSpPr/>
          <p:nvPr/>
        </p:nvSpPr>
        <p:spPr>
          <a:xfrm>
            <a:off x="3160258" y="3205500"/>
            <a:ext cx="508000" cy="250765"/>
          </a:xfrm>
          <a:prstGeom prst="rightArrow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5145087" y="3205500"/>
            <a:ext cx="508000" cy="250765"/>
          </a:xfrm>
          <a:prstGeom prst="rightArrow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668258" y="3004328"/>
            <a:ext cx="13255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Enzyme-Substrate</a:t>
            </a:r>
          </a:p>
          <a:p>
            <a:pPr algn="ctr"/>
            <a:r>
              <a:rPr lang="en-US" sz="2000" b="1" dirty="0" smtClean="0"/>
              <a:t>Complex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867400" y="3116206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Enzyme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618410" y="3107981"/>
            <a:ext cx="1325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New</a:t>
            </a:r>
          </a:p>
          <a:p>
            <a:pPr algn="ctr"/>
            <a:r>
              <a:rPr lang="en-US" sz="2000" b="1" dirty="0" smtClean="0"/>
              <a:t>Products</a:t>
            </a:r>
            <a:endParaRPr lang="en-US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72143" y="4372091"/>
            <a:ext cx="8671829" cy="22467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Intermolecular forces bind the enzyme and substrate together to form the </a:t>
            </a:r>
            <a:r>
              <a:rPr lang="en-US" sz="2400" dirty="0" smtClean="0">
                <a:solidFill>
                  <a:srgbClr val="FF0000"/>
                </a:solidFill>
              </a:rPr>
              <a:t>____________________________.   </a:t>
            </a:r>
          </a:p>
          <a:p>
            <a:r>
              <a:rPr lang="en-US" sz="2400" dirty="0" smtClean="0">
                <a:solidFill>
                  <a:srgbClr val="0000FF"/>
                </a:solidFill>
              </a:rPr>
              <a:t>They </a:t>
            </a:r>
            <a:r>
              <a:rPr lang="en-US" sz="2400" dirty="0">
                <a:solidFill>
                  <a:srgbClr val="0000FF"/>
                </a:solidFill>
              </a:rPr>
              <a:t>remain bound together until the reaction reaches </a:t>
            </a:r>
            <a:r>
              <a:rPr lang="en-US" sz="2400" dirty="0" smtClean="0">
                <a:solidFill>
                  <a:srgbClr val="0000FF"/>
                </a:solidFill>
              </a:rPr>
              <a:t>completion.</a:t>
            </a:r>
          </a:p>
          <a:p>
            <a:r>
              <a:rPr lang="en-US" sz="2200" b="1" dirty="0" smtClean="0">
                <a:solidFill>
                  <a:schemeClr val="tx1"/>
                </a:solidFill>
              </a:rPr>
              <a:t>During </a:t>
            </a:r>
            <a:r>
              <a:rPr lang="en-US" sz="2200" b="1" dirty="0">
                <a:solidFill>
                  <a:schemeClr val="tx1"/>
                </a:solidFill>
              </a:rPr>
              <a:t>the enzyme-substrate complex, the </a:t>
            </a:r>
            <a:r>
              <a:rPr lang="en-US" sz="2200" b="1" dirty="0" smtClean="0">
                <a:solidFill>
                  <a:schemeClr val="tx1"/>
                </a:solidFill>
              </a:rPr>
              <a:t>bonds:</a:t>
            </a:r>
          </a:p>
          <a:p>
            <a:r>
              <a:rPr lang="en-US" sz="2200" b="1" dirty="0" smtClean="0">
                <a:solidFill>
                  <a:schemeClr val="tx1"/>
                </a:solidFill>
              </a:rPr>
              <a:t>of </a:t>
            </a:r>
            <a:r>
              <a:rPr lang="en-US" sz="2200" b="1" dirty="0">
                <a:solidFill>
                  <a:schemeClr val="tx1"/>
                </a:solidFill>
              </a:rPr>
              <a:t>the reactants are broken and new substances are formed</a:t>
            </a:r>
            <a:r>
              <a:rPr lang="en-US" sz="2200" b="1" dirty="0" smtClean="0">
                <a:solidFill>
                  <a:schemeClr val="tx1"/>
                </a:solidFill>
              </a:rPr>
              <a:t>.</a:t>
            </a: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81828" y="4717143"/>
            <a:ext cx="4971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94399E"/>
                </a:solidFill>
              </a:rPr>
              <a:t> enzyme-substrate complex</a:t>
            </a:r>
            <a:endParaRPr lang="en-US" sz="2400" dirty="0">
              <a:solidFill>
                <a:srgbClr val="94399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313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el HD:Users:a3smith:Desktop:Enzyme Equation Student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286" y="2033814"/>
            <a:ext cx="8309428" cy="13226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0" y="129859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0090"/>
                </a:solidFill>
              </a:rPr>
              <a:t>How Enzymes Work</a:t>
            </a:r>
            <a:endParaRPr lang="en-US" sz="4400" b="1" dirty="0">
              <a:solidFill>
                <a:srgbClr val="00009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7286" y="1342571"/>
            <a:ext cx="830942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Franklin Gothic Medium"/>
                <a:cs typeface="Franklin Gothic Medium"/>
              </a:rPr>
              <a:t>This is a simple equation illustrating how an enzyme works</a:t>
            </a:r>
            <a:r>
              <a:rPr lang="en-US" sz="2400" dirty="0" smtClean="0">
                <a:latin typeface="Franklin Gothic Medium"/>
                <a:cs typeface="Franklin Gothic Medium"/>
              </a:rPr>
              <a:t>:</a:t>
            </a:r>
            <a:endParaRPr lang="en-US" sz="2400" dirty="0">
              <a:latin typeface="Franklin Gothic Medium"/>
              <a:cs typeface="Franklin Gothic Medium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143" y="3408255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Enzyme</a:t>
            </a:r>
            <a:endParaRPr lang="en-US" sz="2000" b="1" dirty="0"/>
          </a:p>
        </p:txBody>
      </p:sp>
      <p:sp>
        <p:nvSpPr>
          <p:cNvPr id="6" name="Plus 5"/>
          <p:cNvSpPr/>
          <p:nvPr/>
        </p:nvSpPr>
        <p:spPr>
          <a:xfrm>
            <a:off x="1590220" y="3460081"/>
            <a:ext cx="244476" cy="273110"/>
          </a:xfrm>
          <a:prstGeom prst="mathPlus">
            <a:avLst/>
          </a:prstGeom>
          <a:solidFill>
            <a:srgbClr val="000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lus 6"/>
          <p:cNvSpPr/>
          <p:nvPr/>
        </p:nvSpPr>
        <p:spPr>
          <a:xfrm>
            <a:off x="7112905" y="3535255"/>
            <a:ext cx="244476" cy="273110"/>
          </a:xfrm>
          <a:prstGeom prst="mathPlus">
            <a:avLst/>
          </a:prstGeom>
          <a:solidFill>
            <a:srgbClr val="00000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834696" y="3408255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Substrate</a:t>
            </a:r>
            <a:endParaRPr lang="en-US" sz="2000" b="1" dirty="0"/>
          </a:p>
        </p:txBody>
      </p:sp>
      <p:sp>
        <p:nvSpPr>
          <p:cNvPr id="9" name="Right Arrow 8"/>
          <p:cNvSpPr/>
          <p:nvPr/>
        </p:nvSpPr>
        <p:spPr>
          <a:xfrm>
            <a:off x="3160258" y="3557600"/>
            <a:ext cx="508000" cy="250765"/>
          </a:xfrm>
          <a:prstGeom prst="rightArrow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5145087" y="3557600"/>
            <a:ext cx="508000" cy="250765"/>
          </a:xfrm>
          <a:prstGeom prst="rightArrow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668258" y="3356428"/>
            <a:ext cx="13255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Enzyme-Substrate</a:t>
            </a:r>
          </a:p>
          <a:p>
            <a:pPr algn="ctr"/>
            <a:r>
              <a:rPr lang="en-US" sz="2000" b="1" dirty="0" smtClean="0"/>
              <a:t>Complex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867400" y="3468306"/>
            <a:ext cx="132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Enzyme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618410" y="3460081"/>
            <a:ext cx="1325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New</a:t>
            </a:r>
          </a:p>
          <a:p>
            <a:pPr algn="ctr"/>
            <a:r>
              <a:rPr lang="en-US" sz="2000" b="1" dirty="0" smtClean="0"/>
              <a:t>Products</a:t>
            </a:r>
            <a:endParaRPr lang="en-US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17286" y="4699000"/>
            <a:ext cx="83094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800000"/>
                </a:solidFill>
              </a:rPr>
              <a:t>At </a:t>
            </a:r>
            <a:r>
              <a:rPr lang="en-US" sz="2800" b="1" dirty="0">
                <a:solidFill>
                  <a:srgbClr val="800000"/>
                </a:solidFill>
              </a:rPr>
              <a:t>the end of the reaction, the </a:t>
            </a:r>
            <a:r>
              <a:rPr lang="en-US" sz="2800" b="1" dirty="0" smtClean="0">
                <a:solidFill>
                  <a:srgbClr val="800000"/>
                </a:solidFill>
              </a:rPr>
              <a:t>______________ </a:t>
            </a:r>
            <a:r>
              <a:rPr lang="en-US" sz="2800" b="1" dirty="0">
                <a:solidFill>
                  <a:srgbClr val="800000"/>
                </a:solidFill>
              </a:rPr>
              <a:t>are </a:t>
            </a:r>
            <a:r>
              <a:rPr lang="en-US" sz="2800" b="1" dirty="0" smtClean="0">
                <a:solidFill>
                  <a:srgbClr val="800000"/>
                </a:solidFill>
              </a:rPr>
              <a:t>released.</a:t>
            </a:r>
          </a:p>
          <a:p>
            <a:endParaRPr lang="en-US" sz="2800" b="1" dirty="0" smtClean="0">
              <a:solidFill>
                <a:srgbClr val="800000"/>
              </a:solidFill>
            </a:endParaRPr>
          </a:p>
          <a:p>
            <a:r>
              <a:rPr lang="en-US" sz="2800" b="1" dirty="0" smtClean="0">
                <a:solidFill>
                  <a:srgbClr val="008000"/>
                </a:solidFill>
              </a:rPr>
              <a:t>The </a:t>
            </a:r>
            <a:r>
              <a:rPr lang="en-US" sz="2800" b="1" dirty="0">
                <a:solidFill>
                  <a:srgbClr val="008000"/>
                </a:solidFill>
              </a:rPr>
              <a:t>enzyme is free to start the process again. 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06381" y="4699000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</a:rPr>
              <a:t>n</a:t>
            </a:r>
            <a:r>
              <a:rPr lang="en-US" sz="2800" b="1" dirty="0" smtClean="0">
                <a:solidFill>
                  <a:srgbClr val="0000FF"/>
                </a:solidFill>
              </a:rPr>
              <a:t>ew products</a:t>
            </a:r>
            <a:endParaRPr lang="en-US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597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6571" y="126811"/>
            <a:ext cx="8527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90"/>
                </a:solidFill>
              </a:rPr>
              <a:t>Diagram of an enzyme-catalyzed reaction. </a:t>
            </a:r>
          </a:p>
        </p:txBody>
      </p:sp>
      <p:pic>
        <p:nvPicPr>
          <p:cNvPr id="3" name="Picture 2" descr="Enzyme Function Adobe Photo 1 copy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571" y="855089"/>
            <a:ext cx="4652493" cy="4013020"/>
          </a:xfrm>
          <a:prstGeom prst="rect">
            <a:avLst/>
          </a:prstGeom>
          <a:ln w="19050" cmpd="sng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142519" y="968262"/>
            <a:ext cx="3897751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438" indent="-452438"/>
            <a:r>
              <a:rPr lang="en-US" sz="2200" b="1" dirty="0" smtClean="0"/>
              <a:t>A:	Enzyme</a:t>
            </a:r>
          </a:p>
          <a:p>
            <a:pPr marL="452438" indent="-452438"/>
            <a:endParaRPr lang="en-US" sz="2200" b="1" dirty="0"/>
          </a:p>
          <a:p>
            <a:pPr marL="452438" indent="-452438"/>
            <a:r>
              <a:rPr lang="en-US" sz="2200" b="1" dirty="0" smtClean="0"/>
              <a:t>B:	Active Site</a:t>
            </a:r>
          </a:p>
          <a:p>
            <a:pPr marL="452438" indent="-452438"/>
            <a:endParaRPr lang="en-US" sz="2200" b="1" dirty="0"/>
          </a:p>
          <a:p>
            <a:pPr marL="452438" indent="-452438"/>
            <a:r>
              <a:rPr lang="en-US" sz="2200" b="1" dirty="0" smtClean="0"/>
              <a:t>C:	Substrate Molecules</a:t>
            </a:r>
          </a:p>
          <a:p>
            <a:pPr marL="452438" indent="-452438"/>
            <a:endParaRPr lang="en-US" sz="2200" b="1" dirty="0"/>
          </a:p>
          <a:p>
            <a:pPr marL="452438" indent="-452438"/>
            <a:r>
              <a:rPr lang="en-US" sz="2200" b="1" dirty="0" smtClean="0"/>
              <a:t>D:	The substrate molecules fit into the active site of the enzyme.</a:t>
            </a:r>
          </a:p>
          <a:p>
            <a:pPr marL="452438" indent="-452438"/>
            <a:endParaRPr lang="en-US" sz="2200" b="1" dirty="0"/>
          </a:p>
          <a:p>
            <a:pPr marL="452438" indent="-452438"/>
            <a:r>
              <a:rPr lang="en-US" sz="2200" b="1" dirty="0" smtClean="0"/>
              <a:t>E:	Enzyme-Substrate Complex</a:t>
            </a:r>
            <a:endParaRPr lang="en-US" sz="2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5267" y="5247243"/>
            <a:ext cx="86761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1638" indent="-401638"/>
            <a:r>
              <a:rPr lang="en-US" sz="2000" b="1" dirty="0" smtClean="0"/>
              <a:t>F:	Bonds in the reactants are broken and new bonds are formed to create new and different products.	</a:t>
            </a:r>
          </a:p>
          <a:p>
            <a:pPr marL="401638" indent="-401638"/>
            <a:r>
              <a:rPr lang="en-US" sz="2000" b="1" dirty="0" smtClean="0"/>
              <a:t>G:	The new products are released from the active site.  The enzyme is available and can be used again.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938038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1425" y="151961"/>
            <a:ext cx="8527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90"/>
                </a:solidFill>
              </a:rPr>
              <a:t>Diagram of an enzyme-catalyzed reaction.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15857" y="1469011"/>
            <a:ext cx="3422651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94399E"/>
                </a:solidFill>
              </a:rPr>
              <a:t>The joining together of the enzyme and the substrate causes a slight change in the enzyme’s </a:t>
            </a:r>
            <a:r>
              <a:rPr lang="en-US" sz="2400" b="1" dirty="0" smtClean="0">
                <a:solidFill>
                  <a:srgbClr val="94399E"/>
                </a:solidFill>
              </a:rPr>
              <a:t>_______.  </a:t>
            </a:r>
            <a:endParaRPr lang="en-US" sz="2400" b="1" dirty="0">
              <a:solidFill>
                <a:srgbClr val="94399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94286" y="2933763"/>
            <a:ext cx="2249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90"/>
                </a:solidFill>
              </a:rPr>
              <a:t>shape</a:t>
            </a:r>
            <a:endParaRPr lang="en-US" sz="2400" b="1" dirty="0">
              <a:solidFill>
                <a:srgbClr val="00009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7000" y="4822553"/>
            <a:ext cx="885371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</a:rPr>
              <a:t>This shape change allows the enzyme to conform to the shape of the substrate and probably </a:t>
            </a:r>
            <a:r>
              <a:rPr lang="en-US" sz="2200" b="1" u="sng" dirty="0">
                <a:solidFill>
                  <a:srgbClr val="000090"/>
                </a:solidFill>
              </a:rPr>
              <a:t>weakens some chemical bonds </a:t>
            </a:r>
            <a:r>
              <a:rPr lang="en-US" sz="2200" b="1" dirty="0">
                <a:solidFill>
                  <a:srgbClr val="FF0000"/>
                </a:solidFill>
              </a:rPr>
              <a:t>in the substrate, which is one way that enzymes reduce </a:t>
            </a:r>
            <a:r>
              <a:rPr lang="en-US" sz="2200" b="1" u="sng" dirty="0">
                <a:solidFill>
                  <a:srgbClr val="000090"/>
                </a:solidFill>
              </a:rPr>
              <a:t>activation energy</a:t>
            </a:r>
            <a:r>
              <a:rPr lang="en-US" sz="2200" b="1" dirty="0">
                <a:solidFill>
                  <a:srgbClr val="000090"/>
                </a:solidFill>
              </a:rPr>
              <a:t>.</a:t>
            </a:r>
          </a:p>
          <a:p>
            <a:endParaRPr lang="en-US" sz="2200" b="1" dirty="0">
              <a:solidFill>
                <a:srgbClr val="FF0000"/>
              </a:solidFill>
            </a:endParaRPr>
          </a:p>
        </p:txBody>
      </p:sp>
      <p:pic>
        <p:nvPicPr>
          <p:cNvPr id="2" name="Picture 1" descr="Adobe Enzyme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730" y="788356"/>
            <a:ext cx="4941343" cy="3705183"/>
          </a:xfrm>
          <a:prstGeom prst="rect">
            <a:avLst/>
          </a:prstGeom>
          <a:ln w="38100" cmpd="sng"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709839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6571" y="489857"/>
            <a:ext cx="8490858" cy="584776"/>
          </a:xfrm>
          <a:prstGeom prst="rect">
            <a:avLst/>
          </a:prstGeom>
          <a:ln w="57150" cmpd="sng">
            <a:solidFill>
              <a:srgbClr val="ED20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Let’s summarize the facts about enzymes</a:t>
            </a:r>
            <a:r>
              <a:rPr lang="en-US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</a:t>
            </a:r>
            <a:endParaRPr lang="en-US" sz="3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Picture 3" descr="MC900029890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286" y="1436786"/>
            <a:ext cx="3029857" cy="36145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06137" y="1589375"/>
            <a:ext cx="5606142" cy="4893647"/>
          </a:xfrm>
          <a:prstGeom prst="rect">
            <a:avLst/>
          </a:prstGeom>
          <a:solidFill>
            <a:srgbClr val="F8FFAC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2400" b="1" dirty="0" smtClean="0">
                <a:solidFill>
                  <a:srgbClr val="0000FF"/>
                </a:solidFill>
              </a:rPr>
              <a:t>Enzymes </a:t>
            </a:r>
            <a:r>
              <a:rPr lang="en-US" sz="2400" b="1" dirty="0">
                <a:solidFill>
                  <a:srgbClr val="0000FF"/>
                </a:solidFill>
              </a:rPr>
              <a:t>are </a:t>
            </a:r>
            <a:r>
              <a:rPr lang="en-US" sz="2400" b="1" dirty="0" smtClean="0">
                <a:solidFill>
                  <a:srgbClr val="0000FF"/>
                </a:solidFill>
              </a:rPr>
              <a:t>________ </a:t>
            </a:r>
            <a:r>
              <a:rPr lang="en-US" sz="2400" b="1" dirty="0">
                <a:solidFill>
                  <a:srgbClr val="0000FF"/>
                </a:solidFill>
              </a:rPr>
              <a:t>that speed up the </a:t>
            </a:r>
            <a:r>
              <a:rPr lang="en-US" sz="2400" b="1" dirty="0" smtClean="0">
                <a:solidFill>
                  <a:srgbClr val="0000FF"/>
                </a:solidFill>
              </a:rPr>
              <a:t>___________________ </a:t>
            </a:r>
            <a:r>
              <a:rPr lang="en-US" sz="2400" b="1" dirty="0">
                <a:solidFill>
                  <a:srgbClr val="0000FF"/>
                </a:solidFill>
              </a:rPr>
              <a:t>of the cell.  </a:t>
            </a:r>
            <a:endParaRPr lang="en-US" sz="2400" b="1" dirty="0" smtClean="0">
              <a:solidFill>
                <a:srgbClr val="0000FF"/>
              </a:solidFill>
            </a:endParaRPr>
          </a:p>
          <a:p>
            <a:endParaRPr lang="en-US" sz="2400" b="1" dirty="0" smtClean="0">
              <a:solidFill>
                <a:srgbClr val="0000FF"/>
              </a:solidFill>
            </a:endParaRPr>
          </a:p>
          <a:p>
            <a:pPr marL="401638"/>
            <a:r>
              <a:rPr lang="en-US" sz="2400" b="1" dirty="0" smtClean="0">
                <a:solidFill>
                  <a:srgbClr val="0000FF"/>
                </a:solidFill>
              </a:rPr>
              <a:t>An </a:t>
            </a:r>
            <a:r>
              <a:rPr lang="en-US" sz="2400" b="1" dirty="0">
                <a:solidFill>
                  <a:srgbClr val="0000FF"/>
                </a:solidFill>
              </a:rPr>
              <a:t>enzyme may accelerate a reaction by making it happen 10,000,000,000 times faster!  </a:t>
            </a:r>
            <a:endParaRPr lang="en-US" sz="2400" b="1" dirty="0" smtClean="0">
              <a:solidFill>
                <a:srgbClr val="0000FF"/>
              </a:solidFill>
            </a:endParaRPr>
          </a:p>
          <a:p>
            <a:pPr marL="401638"/>
            <a:r>
              <a:rPr lang="en-US" sz="2400" b="1" dirty="0" smtClean="0">
                <a:solidFill>
                  <a:srgbClr val="0000FF"/>
                </a:solidFill>
              </a:rPr>
              <a:t>This </a:t>
            </a:r>
            <a:r>
              <a:rPr lang="en-US" sz="2400" b="1" dirty="0">
                <a:solidFill>
                  <a:srgbClr val="0000FF"/>
                </a:solidFill>
              </a:rPr>
              <a:t>means that a reaction that would take 1,500 years to complete without the enzyme can be completed in just 5 seconds with the enzyme</a:t>
            </a:r>
            <a:r>
              <a:rPr lang="en-US" sz="2400" b="1" dirty="0" smtClean="0">
                <a:solidFill>
                  <a:srgbClr val="0000FF"/>
                </a:solidFill>
              </a:rPr>
              <a:t>.</a:t>
            </a:r>
          </a:p>
          <a:p>
            <a:pPr marL="401638"/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5846" y="1589375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proteins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2246" y="1947457"/>
            <a:ext cx="334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c</a:t>
            </a:r>
            <a:r>
              <a:rPr lang="en-US" sz="2400" b="1" dirty="0" smtClean="0">
                <a:solidFill>
                  <a:srgbClr val="FF0000"/>
                </a:solidFill>
              </a:rPr>
              <a:t>hemical reactions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462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6571" y="489857"/>
            <a:ext cx="8490858" cy="584776"/>
          </a:xfrm>
          <a:prstGeom prst="rect">
            <a:avLst/>
          </a:prstGeom>
          <a:ln w="57150" cmpd="sng">
            <a:solidFill>
              <a:srgbClr val="ED20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Let’s summarize the facts about enzymes</a:t>
            </a:r>
            <a:r>
              <a:rPr lang="en-US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</a:t>
            </a:r>
            <a:endParaRPr lang="en-US" sz="3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Picture 2" descr="MC900088510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1256" y="2086429"/>
            <a:ext cx="2737708" cy="29865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413" y="1875030"/>
            <a:ext cx="5846966" cy="3539431"/>
          </a:xfrm>
          <a:prstGeom prst="rect">
            <a:avLst/>
          </a:prstGeom>
          <a:solidFill>
            <a:srgbClr val="FFFEC5"/>
          </a:solidFill>
          <a:ln>
            <a:solidFill>
              <a:srgbClr val="00000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508000" indent="-508000">
              <a:buAutoNum type="arabicPeriod" startAt="2"/>
            </a:pPr>
            <a:r>
              <a:rPr lang="en-US" sz="2800" b="1" dirty="0" smtClean="0">
                <a:solidFill>
                  <a:srgbClr val="000090"/>
                </a:solidFill>
              </a:rPr>
              <a:t>Enzymes </a:t>
            </a:r>
            <a:r>
              <a:rPr lang="en-US" sz="2800" b="1" dirty="0">
                <a:solidFill>
                  <a:srgbClr val="000090"/>
                </a:solidFill>
              </a:rPr>
              <a:t>do </a:t>
            </a:r>
            <a:r>
              <a:rPr lang="en-US" sz="2800" b="1" dirty="0" smtClean="0">
                <a:solidFill>
                  <a:srgbClr val="000090"/>
                </a:solidFill>
              </a:rPr>
              <a:t>not…</a:t>
            </a:r>
          </a:p>
          <a:p>
            <a:pPr marL="508000" indent="-508000"/>
            <a:r>
              <a:rPr lang="en-US" sz="2800" b="1" dirty="0">
                <a:solidFill>
                  <a:srgbClr val="000090"/>
                </a:solidFill>
              </a:rPr>
              <a:t>	</a:t>
            </a:r>
            <a:r>
              <a:rPr lang="en-US" sz="2800" b="1" dirty="0" smtClean="0">
                <a:solidFill>
                  <a:srgbClr val="000090"/>
                </a:solidFill>
              </a:rPr>
              <a:t>…cause </a:t>
            </a:r>
            <a:r>
              <a:rPr lang="en-US" sz="2800" b="1" dirty="0">
                <a:solidFill>
                  <a:srgbClr val="000090"/>
                </a:solidFill>
              </a:rPr>
              <a:t>reactions to happen.  </a:t>
            </a:r>
            <a:endParaRPr lang="en-US" sz="2800" b="1" dirty="0" smtClean="0">
              <a:solidFill>
                <a:srgbClr val="000090"/>
              </a:solidFill>
            </a:endParaRPr>
          </a:p>
          <a:p>
            <a:pPr marL="508000" indent="-508000"/>
            <a:r>
              <a:rPr lang="en-US" sz="2800" b="1" dirty="0">
                <a:solidFill>
                  <a:srgbClr val="000090"/>
                </a:solidFill>
              </a:rPr>
              <a:t>	</a:t>
            </a:r>
            <a:r>
              <a:rPr lang="en-US" sz="2800" b="1" dirty="0" smtClean="0">
                <a:solidFill>
                  <a:srgbClr val="800000"/>
                </a:solidFill>
              </a:rPr>
              <a:t>They </a:t>
            </a:r>
            <a:r>
              <a:rPr lang="en-US" sz="2800" b="1" dirty="0">
                <a:solidFill>
                  <a:srgbClr val="800000"/>
                </a:solidFill>
              </a:rPr>
              <a:t>simply speed up </a:t>
            </a:r>
            <a:r>
              <a:rPr lang="en-US" sz="2800" b="1" dirty="0" smtClean="0">
                <a:solidFill>
                  <a:srgbClr val="800000"/>
                </a:solidFill>
              </a:rPr>
              <a:t>the reactions that ______________.</a:t>
            </a:r>
          </a:p>
          <a:p>
            <a:pPr marL="508000" indent="-508000"/>
            <a:endParaRPr lang="en-US" sz="2800" b="1" dirty="0">
              <a:solidFill>
                <a:srgbClr val="800000"/>
              </a:solidFill>
            </a:endParaRPr>
          </a:p>
          <a:p>
            <a:pPr marL="508000" indent="-508000"/>
            <a:r>
              <a:rPr lang="en-US" sz="2800" b="1" dirty="0">
                <a:solidFill>
                  <a:srgbClr val="000090"/>
                </a:solidFill>
              </a:rPr>
              <a:t>3.  </a:t>
            </a:r>
            <a:r>
              <a:rPr lang="en-US" sz="2800" b="1" dirty="0" smtClean="0">
                <a:solidFill>
                  <a:srgbClr val="000090"/>
                </a:solidFill>
              </a:rPr>
              <a:t>Enzymes </a:t>
            </a:r>
            <a:r>
              <a:rPr lang="en-US" sz="2800" b="1" dirty="0">
                <a:solidFill>
                  <a:srgbClr val="000090"/>
                </a:solidFill>
              </a:rPr>
              <a:t>make reactions take place </a:t>
            </a:r>
            <a:r>
              <a:rPr lang="en-US" sz="2800" b="1" dirty="0" smtClean="0">
                <a:solidFill>
                  <a:srgbClr val="000090"/>
                </a:solidFill>
              </a:rPr>
              <a:t>______ </a:t>
            </a:r>
            <a:r>
              <a:rPr lang="en-US" sz="2800" b="1" dirty="0">
                <a:solidFill>
                  <a:srgbClr val="000090"/>
                </a:solidFill>
              </a:rPr>
              <a:t>and at </a:t>
            </a:r>
            <a:r>
              <a:rPr lang="en-US" sz="2800" b="1" dirty="0" smtClean="0">
                <a:solidFill>
                  <a:srgbClr val="000090"/>
                </a:solidFill>
              </a:rPr>
              <a:t>____________________.</a:t>
            </a:r>
            <a:endParaRPr lang="en-US" sz="2800" b="1" dirty="0">
              <a:solidFill>
                <a:srgbClr val="00009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89550" y="3159924"/>
            <a:ext cx="4390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a</a:t>
            </a:r>
            <a:r>
              <a:rPr lang="en-US" sz="2800" b="1" dirty="0" smtClean="0">
                <a:solidFill>
                  <a:srgbClr val="008000"/>
                </a:solidFill>
              </a:rPr>
              <a:t>lready occur</a:t>
            </a:r>
            <a:endParaRPr lang="en-US" sz="2800" b="1" dirty="0">
              <a:solidFill>
                <a:srgbClr val="008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58404" y="4437840"/>
            <a:ext cx="1586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8000"/>
                </a:solidFill>
              </a:rPr>
              <a:t>faster</a:t>
            </a:r>
            <a:endParaRPr lang="en-US" sz="2800" b="1" dirty="0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9444" y="4869748"/>
            <a:ext cx="4390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l</a:t>
            </a:r>
            <a:r>
              <a:rPr lang="en-US" sz="2800" b="1" dirty="0" smtClean="0">
                <a:solidFill>
                  <a:srgbClr val="008000"/>
                </a:solidFill>
              </a:rPr>
              <a:t>ower temperatures</a:t>
            </a:r>
          </a:p>
        </p:txBody>
      </p:sp>
    </p:spTree>
    <p:extLst>
      <p:ext uri="{BB962C8B-B14F-4D97-AF65-F5344CB8AC3E}">
        <p14:creationId xmlns:p14="http://schemas.microsoft.com/office/powerpoint/2010/main" val="3469705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f_chemistryexperiment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9801" y="4130211"/>
            <a:ext cx="3396160" cy="26301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6113" y="0"/>
            <a:ext cx="9150113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4DB9B7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Chemical Reactions</a:t>
            </a:r>
            <a:endParaRPr lang="en-US" sz="5400" b="1" spc="50" dirty="0">
              <a:ln w="11430"/>
              <a:solidFill>
                <a:srgbClr val="4DB9B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727" y="914387"/>
            <a:ext cx="86752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 chemical </a:t>
            </a:r>
            <a:r>
              <a:rPr lang="en-US" sz="2400" b="1" dirty="0" smtClean="0"/>
              <a:t>reaction </a:t>
            </a:r>
            <a:r>
              <a:rPr lang="en-US" sz="2400" b="1" dirty="0"/>
              <a:t>is a process </a:t>
            </a:r>
            <a:r>
              <a:rPr lang="en-US" sz="2400" b="1" dirty="0" smtClean="0"/>
              <a:t>that:</a:t>
            </a:r>
          </a:p>
          <a:p>
            <a:r>
              <a:rPr lang="en-US" sz="2400" b="1" u="sng" dirty="0" smtClean="0">
                <a:solidFill>
                  <a:srgbClr val="94399E"/>
                </a:solidFill>
              </a:rPr>
              <a:t>changes </a:t>
            </a:r>
            <a:r>
              <a:rPr lang="en-US" sz="2400" b="1" u="sng" dirty="0">
                <a:solidFill>
                  <a:srgbClr val="94399E"/>
                </a:solidFill>
              </a:rPr>
              <a:t>one set of molecules into a new set of substances</a:t>
            </a:r>
            <a:r>
              <a:rPr lang="en-US" sz="2400" b="1" dirty="0">
                <a:solidFill>
                  <a:srgbClr val="94399E"/>
                </a:solidFill>
              </a:rPr>
              <a:t>.  </a:t>
            </a:r>
            <a:endParaRPr lang="en-US" sz="2400" b="1" dirty="0" smtClean="0">
              <a:solidFill>
                <a:srgbClr val="94399E"/>
              </a:solidFill>
            </a:endParaRPr>
          </a:p>
          <a:p>
            <a:endParaRPr lang="en-US" sz="2400" b="1" dirty="0"/>
          </a:p>
          <a:p>
            <a:r>
              <a:rPr lang="en-US" sz="2400" b="1" dirty="0" smtClean="0"/>
              <a:t>A </a:t>
            </a:r>
            <a:r>
              <a:rPr lang="en-US" sz="2400" b="1" dirty="0"/>
              <a:t>chemical reaction occurs when chemical bonds between atoms are </a:t>
            </a:r>
            <a:r>
              <a:rPr lang="en-US" sz="2400" b="1" dirty="0" smtClean="0"/>
              <a:t>________ </a:t>
            </a:r>
            <a:r>
              <a:rPr lang="en-US" sz="2400" b="1" dirty="0"/>
              <a:t>or </a:t>
            </a:r>
            <a:r>
              <a:rPr lang="en-US" sz="2400" b="1" dirty="0" smtClean="0"/>
              <a:t>________, </a:t>
            </a:r>
            <a:r>
              <a:rPr lang="en-US" sz="2400" b="1" dirty="0"/>
              <a:t>resulting in the production of </a:t>
            </a:r>
            <a:r>
              <a:rPr lang="en-US" sz="2400" b="1" dirty="0" smtClean="0"/>
              <a:t>_____________________________.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51011" y="2738330"/>
            <a:ext cx="2170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4399E"/>
                </a:solidFill>
              </a:rPr>
              <a:t>broken</a:t>
            </a:r>
            <a:endParaRPr lang="en-US" sz="2400" b="1" dirty="0">
              <a:solidFill>
                <a:srgbClr val="94399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48995" y="2738330"/>
            <a:ext cx="2170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4399E"/>
                </a:solidFill>
              </a:rPr>
              <a:t>formed</a:t>
            </a:r>
            <a:endParaRPr lang="en-US" sz="2400" b="1" dirty="0">
              <a:solidFill>
                <a:srgbClr val="94399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0421" y="3096904"/>
            <a:ext cx="551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94399E"/>
                </a:solidFill>
              </a:rPr>
              <a:t>o</a:t>
            </a:r>
            <a:r>
              <a:rPr lang="en-US" sz="2400" b="1" dirty="0" smtClean="0">
                <a:solidFill>
                  <a:srgbClr val="94399E"/>
                </a:solidFill>
              </a:rPr>
              <a:t>ne or more new substances</a:t>
            </a:r>
            <a:endParaRPr lang="en-US" sz="2400" b="1" dirty="0">
              <a:solidFill>
                <a:srgbClr val="94399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396" y="3959557"/>
            <a:ext cx="7548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1650" indent="-1771650"/>
            <a:r>
              <a:rPr lang="en-US" sz="2400" b="1" dirty="0">
                <a:solidFill>
                  <a:srgbClr val="FF0000"/>
                </a:solidFill>
              </a:rPr>
              <a:t>Reactants:  The elements or compounds that enter into a chemical </a:t>
            </a:r>
            <a:r>
              <a:rPr lang="en-US" sz="2400" b="1" dirty="0" smtClean="0">
                <a:solidFill>
                  <a:srgbClr val="FF0000"/>
                </a:solidFill>
              </a:rPr>
              <a:t>reaction. 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6726" y="5254101"/>
            <a:ext cx="5353075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92250" indent="-1492250"/>
            <a:r>
              <a:rPr lang="en-US" sz="2400" b="1" dirty="0">
                <a:solidFill>
                  <a:srgbClr val="008000"/>
                </a:solidFill>
              </a:rPr>
              <a:t>Products:  The elements or compounds produced by a chemical </a:t>
            </a:r>
            <a:r>
              <a:rPr lang="en-US" sz="2400" b="1" dirty="0" smtClean="0">
                <a:solidFill>
                  <a:srgbClr val="008000"/>
                </a:solidFill>
              </a:rPr>
              <a:t>reaction.</a:t>
            </a:r>
            <a:endParaRPr lang="en-US" sz="24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067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6571" y="489857"/>
            <a:ext cx="8490858" cy="584776"/>
          </a:xfrm>
          <a:prstGeom prst="rect">
            <a:avLst/>
          </a:prstGeom>
          <a:ln w="57150" cmpd="sng">
            <a:solidFill>
              <a:srgbClr val="ED20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Let’s summarize the facts about enzymes</a:t>
            </a:r>
            <a:r>
              <a:rPr lang="en-US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</a:t>
            </a:r>
            <a:endParaRPr lang="en-US" sz="3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Picture 2" descr="png_4308-Owl-Teacher-Cartoon-Character-With-Graduate-Cap-Reading-A-Book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571" y="1741713"/>
            <a:ext cx="3229575" cy="44631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0" y="1433286"/>
            <a:ext cx="5007429" cy="2246769"/>
          </a:xfrm>
          <a:prstGeom prst="rect">
            <a:avLst/>
          </a:prstGeom>
          <a:ln w="38100" cmpd="sng">
            <a:solidFill>
              <a:srgbClr val="0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08000" indent="-508000"/>
            <a:r>
              <a:rPr lang="en-US" sz="2800" b="1" dirty="0">
                <a:solidFill>
                  <a:srgbClr val="800000"/>
                </a:solidFill>
              </a:rPr>
              <a:t>4.  </a:t>
            </a:r>
            <a:r>
              <a:rPr lang="en-US" sz="2800" b="1" dirty="0" smtClean="0">
                <a:solidFill>
                  <a:srgbClr val="800000"/>
                </a:solidFill>
              </a:rPr>
              <a:t>Without </a:t>
            </a:r>
            <a:r>
              <a:rPr lang="en-US" sz="2800" b="1" dirty="0">
                <a:solidFill>
                  <a:srgbClr val="800000"/>
                </a:solidFill>
              </a:rPr>
              <a:t>enzymes the reactions of the cell would proceed </a:t>
            </a:r>
            <a:r>
              <a:rPr lang="en-US" sz="2800" b="1" dirty="0" smtClean="0">
                <a:solidFill>
                  <a:srgbClr val="800000"/>
                </a:solidFill>
              </a:rPr>
              <a:t>_________ </a:t>
            </a:r>
            <a:r>
              <a:rPr lang="en-US" sz="2800" b="1" dirty="0">
                <a:solidFill>
                  <a:srgbClr val="800000"/>
                </a:solidFill>
              </a:rPr>
              <a:t>that the cell would </a:t>
            </a:r>
            <a:r>
              <a:rPr lang="en-US" sz="2800" b="1" dirty="0" smtClean="0">
                <a:solidFill>
                  <a:srgbClr val="800000"/>
                </a:solidFill>
              </a:rPr>
              <a:t>____.</a:t>
            </a:r>
            <a:endParaRPr lang="en-US" sz="2800" b="1" dirty="0">
              <a:solidFill>
                <a:srgbClr val="8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9999" y="4064000"/>
            <a:ext cx="5007429" cy="2246769"/>
          </a:xfrm>
          <a:prstGeom prst="rect">
            <a:avLst/>
          </a:prstGeom>
          <a:ln w="38100" cmpd="sng">
            <a:solidFill>
              <a:srgbClr val="0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08000" indent="-508000"/>
            <a:r>
              <a:rPr lang="en-US" sz="2800" b="1" dirty="0">
                <a:solidFill>
                  <a:srgbClr val="660066"/>
                </a:solidFill>
              </a:rPr>
              <a:t>5.  </a:t>
            </a:r>
            <a:r>
              <a:rPr lang="en-US" sz="2800" b="1" dirty="0" smtClean="0">
                <a:solidFill>
                  <a:srgbClr val="660066"/>
                </a:solidFill>
              </a:rPr>
              <a:t>Enzymes </a:t>
            </a:r>
            <a:r>
              <a:rPr lang="en-US" sz="2800" b="1" dirty="0">
                <a:solidFill>
                  <a:srgbClr val="660066"/>
                </a:solidFill>
              </a:rPr>
              <a:t>are very </a:t>
            </a:r>
            <a:r>
              <a:rPr lang="en-US" sz="2800" b="1" dirty="0" smtClean="0">
                <a:solidFill>
                  <a:srgbClr val="660066"/>
                </a:solidFill>
              </a:rPr>
              <a:t>_________.  </a:t>
            </a:r>
            <a:r>
              <a:rPr lang="en-US" sz="2800" b="1" dirty="0">
                <a:solidFill>
                  <a:srgbClr val="660066"/>
                </a:solidFill>
              </a:rPr>
              <a:t>They can only carry out </a:t>
            </a:r>
            <a:r>
              <a:rPr lang="en-US" sz="2800" b="1" dirty="0" smtClean="0">
                <a:solidFill>
                  <a:srgbClr val="660066"/>
                </a:solidFill>
              </a:rPr>
              <a:t>________, </a:t>
            </a:r>
            <a:r>
              <a:rPr lang="en-US" sz="2800" b="1" dirty="0">
                <a:solidFill>
                  <a:srgbClr val="660066"/>
                </a:solidFill>
              </a:rPr>
              <a:t>but they do that one job extremely well</a:t>
            </a:r>
            <a:r>
              <a:rPr lang="en-US" sz="2800" b="1" dirty="0" smtClean="0">
                <a:solidFill>
                  <a:srgbClr val="660066"/>
                </a:solidFill>
              </a:rPr>
              <a:t>.</a:t>
            </a:r>
            <a:endParaRPr lang="en-US" sz="2800" b="1" dirty="0">
              <a:solidFill>
                <a:srgbClr val="66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2598" y="2706790"/>
            <a:ext cx="2648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</a:rPr>
              <a:t>s</a:t>
            </a:r>
            <a:r>
              <a:rPr lang="en-US" sz="2800" b="1" dirty="0" smtClean="0">
                <a:solidFill>
                  <a:srgbClr val="0000FF"/>
                </a:solidFill>
              </a:rPr>
              <a:t>o slowly</a:t>
            </a:r>
            <a:endParaRPr lang="en-US" sz="28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98175" y="3141816"/>
            <a:ext cx="80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die</a:t>
            </a:r>
            <a:endParaRPr lang="en-US" sz="28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90571" y="4477657"/>
            <a:ext cx="2648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specific</a:t>
            </a:r>
            <a:endParaRPr lang="en-US" sz="28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2542" y="4917067"/>
            <a:ext cx="2648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</a:rPr>
              <a:t>o</a:t>
            </a:r>
            <a:r>
              <a:rPr lang="en-US" sz="2800" b="1" dirty="0" smtClean="0">
                <a:solidFill>
                  <a:srgbClr val="0000FF"/>
                </a:solidFill>
              </a:rPr>
              <a:t>ne job</a:t>
            </a:r>
            <a:endParaRPr lang="en-US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09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6571" y="489857"/>
            <a:ext cx="8490858" cy="584776"/>
          </a:xfrm>
          <a:prstGeom prst="rect">
            <a:avLst/>
          </a:prstGeom>
          <a:ln w="57150" cmpd="sng">
            <a:solidFill>
              <a:srgbClr val="ED20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Let’s summarize the facts about enzymes</a:t>
            </a:r>
            <a:r>
              <a:rPr lang="en-US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</a:t>
            </a:r>
            <a:endParaRPr lang="en-US" sz="3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Picture 2" descr="png_4311-Owl-Teacher-Cartoon-Character-With-Graduate-Cap-In-Front-Of-School-Chalk-Boar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416231"/>
            <a:ext cx="8944428" cy="54543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41286" y="1778000"/>
            <a:ext cx="6350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8463" indent="-398463"/>
            <a:r>
              <a:rPr lang="en-US" sz="2400" b="1" dirty="0">
                <a:solidFill>
                  <a:srgbClr val="FFFEC5"/>
                </a:solidFill>
              </a:rPr>
              <a:t>6.  </a:t>
            </a:r>
            <a:r>
              <a:rPr lang="en-US" sz="2400" b="1" dirty="0" smtClean="0">
                <a:solidFill>
                  <a:srgbClr val="FFFEC5"/>
                </a:solidFill>
              </a:rPr>
              <a:t>Enzymes </a:t>
            </a:r>
            <a:r>
              <a:rPr lang="en-US" sz="2400" b="1" dirty="0">
                <a:solidFill>
                  <a:srgbClr val="FFFEC5"/>
                </a:solidFill>
              </a:rPr>
              <a:t>are never </a:t>
            </a:r>
            <a:r>
              <a:rPr lang="en-US" sz="2400" b="1" dirty="0" smtClean="0">
                <a:solidFill>
                  <a:srgbClr val="FFFEC5"/>
                </a:solidFill>
              </a:rPr>
              <a:t>_________ </a:t>
            </a:r>
            <a:r>
              <a:rPr lang="en-US" sz="2400" b="1" dirty="0">
                <a:solidFill>
                  <a:srgbClr val="FFFEC5"/>
                </a:solidFill>
              </a:rPr>
              <a:t>in the reaction.  They can be used </a:t>
            </a:r>
            <a:r>
              <a:rPr lang="en-US" sz="2400" b="1" dirty="0" smtClean="0">
                <a:solidFill>
                  <a:srgbClr val="FFFEC5"/>
                </a:solidFill>
              </a:rPr>
              <a:t>______________ </a:t>
            </a:r>
            <a:r>
              <a:rPr lang="en-US" sz="2400" b="1" dirty="0">
                <a:solidFill>
                  <a:srgbClr val="FFFEC5"/>
                </a:solidFill>
              </a:rPr>
              <a:t>again</a:t>
            </a:r>
            <a:r>
              <a:rPr lang="en-US" sz="2400" b="1" dirty="0" smtClean="0">
                <a:solidFill>
                  <a:srgbClr val="FFFEC5"/>
                </a:solidFill>
              </a:rPr>
              <a:t>.</a:t>
            </a:r>
            <a:endParaRPr lang="en-US" sz="2400" b="1" dirty="0">
              <a:solidFill>
                <a:srgbClr val="FFFEC5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29864" y="1765425"/>
            <a:ext cx="1660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8F0F5"/>
                </a:solidFill>
              </a:rPr>
              <a:t>u</a:t>
            </a:r>
            <a:r>
              <a:rPr lang="en-US" sz="2400" b="1" dirty="0" smtClean="0">
                <a:solidFill>
                  <a:srgbClr val="C8F0F5"/>
                </a:solidFill>
              </a:rPr>
              <a:t>sed up</a:t>
            </a:r>
            <a:endParaRPr lang="en-US" sz="2400" b="1" dirty="0">
              <a:solidFill>
                <a:srgbClr val="C8F0F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393" y="2491513"/>
            <a:ext cx="2571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8F0F5"/>
                </a:solidFill>
              </a:rPr>
              <a:t>o</a:t>
            </a:r>
            <a:r>
              <a:rPr lang="en-US" sz="2400" b="1" dirty="0" smtClean="0">
                <a:solidFill>
                  <a:srgbClr val="C8F0F5"/>
                </a:solidFill>
              </a:rPr>
              <a:t>ver and over</a:t>
            </a:r>
            <a:endParaRPr lang="en-US" sz="2400" b="1" dirty="0">
              <a:solidFill>
                <a:srgbClr val="C8F0F5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1429" y="3201400"/>
            <a:ext cx="5442857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1025" indent="-581025"/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7.  	2000 enzymes are now known.  Each is responsible for a specific chemical </a:t>
            </a:r>
            <a:r>
              <a:rPr lang="en-US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reaction</a:t>
            </a:r>
            <a:endParaRPr lang="en-US" sz="24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841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6571" y="489857"/>
            <a:ext cx="8490858" cy="584776"/>
          </a:xfrm>
          <a:prstGeom prst="rect">
            <a:avLst/>
          </a:prstGeom>
          <a:ln w="57150" cmpd="sng">
            <a:solidFill>
              <a:srgbClr val="ED20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Let’s summarize the facts about enzymes</a:t>
            </a:r>
            <a:r>
              <a:rPr lang="en-US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:</a:t>
            </a:r>
            <a:endParaRPr lang="en-US" sz="3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" name="Picture 2" descr="png_4299-Owl-Teacher-Cartoon-Character-With-Graduate-Cap-And-Pointer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286" y="3403040"/>
            <a:ext cx="3066143" cy="32372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6571" y="1451429"/>
            <a:ext cx="84908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8000" indent="-508000"/>
            <a:r>
              <a:rPr lang="en-US" sz="2800" b="1" dirty="0">
                <a:solidFill>
                  <a:srgbClr val="FF0000"/>
                </a:solidFill>
              </a:rPr>
              <a:t>8.  	The shape of the enzyme is so </a:t>
            </a:r>
            <a:r>
              <a:rPr lang="en-US" sz="2800" b="1" dirty="0" smtClean="0">
                <a:solidFill>
                  <a:srgbClr val="FF0000"/>
                </a:solidFill>
              </a:rPr>
              <a:t>_________ </a:t>
            </a:r>
            <a:r>
              <a:rPr lang="en-US" sz="2800" b="1" dirty="0">
                <a:solidFill>
                  <a:srgbClr val="FF0000"/>
                </a:solidFill>
              </a:rPr>
              <a:t>that only one shaped </a:t>
            </a:r>
            <a:r>
              <a:rPr lang="en-US" sz="2800" b="1" dirty="0" smtClean="0">
                <a:solidFill>
                  <a:srgbClr val="FF0000"/>
                </a:solidFill>
              </a:rPr>
              <a:t>__________ </a:t>
            </a:r>
            <a:r>
              <a:rPr lang="en-US" sz="2800" b="1" dirty="0">
                <a:solidFill>
                  <a:srgbClr val="FF0000"/>
                </a:solidFill>
              </a:rPr>
              <a:t>can fit</a:t>
            </a:r>
            <a:r>
              <a:rPr lang="en-US" sz="2800" b="1" dirty="0" smtClean="0">
                <a:solidFill>
                  <a:srgbClr val="FF0000"/>
                </a:solidFill>
              </a:rPr>
              <a:t>.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0428" y="1451429"/>
            <a:ext cx="3447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specific</a:t>
            </a:r>
            <a:endParaRPr lang="en-US" sz="28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44256" y="1865439"/>
            <a:ext cx="3447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substrate</a:t>
            </a:r>
            <a:endParaRPr lang="en-US" sz="28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29429" y="2594429"/>
            <a:ext cx="5588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8000" indent="-508000"/>
            <a:r>
              <a:rPr lang="en-US" sz="2800" b="1" dirty="0">
                <a:solidFill>
                  <a:srgbClr val="94399E"/>
                </a:solidFill>
              </a:rPr>
              <a:t>9.  </a:t>
            </a:r>
            <a:r>
              <a:rPr lang="en-US" sz="2800" b="1" dirty="0" smtClean="0">
                <a:solidFill>
                  <a:srgbClr val="94399E"/>
                </a:solidFill>
              </a:rPr>
              <a:t>A </a:t>
            </a:r>
            <a:r>
              <a:rPr lang="en-US" sz="2800" b="1" dirty="0">
                <a:solidFill>
                  <a:srgbClr val="94399E"/>
                </a:solidFill>
              </a:rPr>
              <a:t>specific enzyme is required for each reaction in a cell.</a:t>
            </a:r>
          </a:p>
          <a:p>
            <a:pPr marL="508000" indent="-508000"/>
            <a:endParaRPr lang="en-US" sz="2800" b="1" dirty="0">
              <a:solidFill>
                <a:srgbClr val="94399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37857" y="4410311"/>
            <a:ext cx="5461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4538" indent="-744538">
              <a:buAutoNum type="arabicPeriod" startAt="10"/>
            </a:pPr>
            <a:r>
              <a:rPr lang="en-US" sz="2800" b="1" dirty="0" smtClean="0"/>
              <a:t>Enzymes </a:t>
            </a:r>
            <a:r>
              <a:rPr lang="en-US" sz="2800" b="1" dirty="0"/>
              <a:t>catalyze </a:t>
            </a:r>
            <a:r>
              <a:rPr lang="en-US" sz="2800" b="1" dirty="0" smtClean="0"/>
              <a:t>…</a:t>
            </a:r>
          </a:p>
          <a:p>
            <a:pPr marL="744538" indent="-744538"/>
            <a:r>
              <a:rPr lang="en-US" sz="2800" b="1" dirty="0"/>
              <a:t>	</a:t>
            </a:r>
            <a:r>
              <a:rPr lang="en-US" sz="2800" b="1" dirty="0" smtClean="0"/>
              <a:t>…</a:t>
            </a:r>
            <a:r>
              <a:rPr lang="en-US" sz="2800" b="1" u="sng" dirty="0" smtClean="0">
                <a:solidFill>
                  <a:srgbClr val="FF0000"/>
                </a:solidFill>
              </a:rPr>
              <a:t>both </a:t>
            </a:r>
            <a:r>
              <a:rPr lang="en-US" sz="2800" b="1" u="sng" dirty="0">
                <a:solidFill>
                  <a:srgbClr val="FF0000"/>
                </a:solidFill>
              </a:rPr>
              <a:t>the forward and the reverse </a:t>
            </a:r>
            <a:r>
              <a:rPr lang="en-US" sz="2800" b="1" dirty="0"/>
              <a:t>of the same reaction.</a:t>
            </a:r>
          </a:p>
          <a:p>
            <a:pPr marL="744538" indent="-744538"/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901398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2447" y="264049"/>
            <a:ext cx="7899118" cy="584776"/>
          </a:xfrm>
          <a:prstGeom prst="rect">
            <a:avLst/>
          </a:prstGeom>
          <a:ln w="5715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4399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Factors that affect enzyme functioning: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4399E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3" descr="MC900290350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447" y="3387531"/>
            <a:ext cx="3475264" cy="29787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0286" y="979714"/>
            <a:ext cx="44812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Anything that changes the </a:t>
            </a:r>
            <a:r>
              <a:rPr lang="en-US" sz="2800" b="1" dirty="0" smtClean="0">
                <a:solidFill>
                  <a:srgbClr val="FF0000"/>
                </a:solidFill>
              </a:rPr>
              <a:t>_______ </a:t>
            </a:r>
            <a:r>
              <a:rPr lang="en-US" sz="2800" b="1" dirty="0">
                <a:solidFill>
                  <a:srgbClr val="FF0000"/>
                </a:solidFill>
              </a:rPr>
              <a:t>of the enzyme will </a:t>
            </a:r>
            <a:r>
              <a:rPr lang="en-US" sz="2800" b="1" dirty="0" smtClean="0">
                <a:solidFill>
                  <a:srgbClr val="FF0000"/>
                </a:solidFill>
              </a:rPr>
              <a:t>affect:</a:t>
            </a:r>
          </a:p>
          <a:p>
            <a:r>
              <a:rPr lang="en-US" sz="2800" b="1" dirty="0" smtClean="0"/>
              <a:t>the </a:t>
            </a:r>
            <a:r>
              <a:rPr lang="en-US" sz="2800" b="1" dirty="0"/>
              <a:t>ability of the enzyme to function.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35577" y="1404007"/>
            <a:ext cx="2485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shape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469149" y="4330148"/>
            <a:ext cx="46082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94399E"/>
                </a:solidFill>
              </a:rPr>
              <a:t>One factor that affects enzyme functioning is </a:t>
            </a:r>
            <a:r>
              <a:rPr lang="en-US" sz="3600" b="1" dirty="0" smtClean="0">
                <a:solidFill>
                  <a:srgbClr val="94399E"/>
                </a:solidFill>
              </a:rPr>
              <a:t>______________. </a:t>
            </a:r>
            <a:endParaRPr lang="en-US" sz="3600" b="1" dirty="0">
              <a:solidFill>
                <a:srgbClr val="94399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82392" y="5929269"/>
            <a:ext cx="431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20B83A"/>
                </a:solidFill>
              </a:rPr>
              <a:t>temperature</a:t>
            </a:r>
            <a:endParaRPr lang="en-US" sz="4000" b="1" dirty="0">
              <a:solidFill>
                <a:srgbClr val="20B83A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71571" y="1179286"/>
            <a:ext cx="4092122" cy="25545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Every enzyme has an </a:t>
            </a:r>
            <a:r>
              <a:rPr lang="en-US" sz="3200" b="1" u="sng" dirty="0">
                <a:solidFill>
                  <a:srgbClr val="0000FF"/>
                </a:solidFill>
              </a:rPr>
              <a:t>optimum temperature</a:t>
            </a:r>
            <a:r>
              <a:rPr lang="en-US" sz="3200" b="1" dirty="0">
                <a:solidFill>
                  <a:schemeClr val="tx1"/>
                </a:solidFill>
              </a:rPr>
              <a:t> at which it will function the </a:t>
            </a:r>
            <a:r>
              <a:rPr lang="en-US" sz="3200" b="1" u="sng" dirty="0">
                <a:solidFill>
                  <a:srgbClr val="0000FF"/>
                </a:solidFill>
              </a:rPr>
              <a:t>best</a:t>
            </a:r>
            <a:r>
              <a:rPr lang="en-US" sz="3200" b="1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43191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  <p:bldP spid="7" grpId="0"/>
      <p:bldP spid="8" grpId="0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2447" y="264049"/>
            <a:ext cx="7899118" cy="584776"/>
          </a:xfrm>
          <a:prstGeom prst="rect">
            <a:avLst/>
          </a:prstGeom>
          <a:ln w="5715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4399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Factors that affect enzyme functioning: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4399E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MC900199360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5615" y="2697843"/>
            <a:ext cx="778099" cy="3615872"/>
          </a:xfrm>
          <a:prstGeom prst="rect">
            <a:avLst/>
          </a:prstGeom>
        </p:spPr>
      </p:pic>
      <p:pic>
        <p:nvPicPr>
          <p:cNvPr id="5" name="Picture 4" descr="MC900104564.W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" y="1038463"/>
            <a:ext cx="2241963" cy="23231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06565" y="1455859"/>
            <a:ext cx="60415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For most enzymes, the optimum temperature is </a:t>
            </a:r>
            <a:r>
              <a:rPr lang="en-US" sz="2800" b="1" dirty="0" smtClean="0"/>
              <a:t>________ Celsius.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42857" y="1873034"/>
            <a:ext cx="2884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35 - 40°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3572" y="3448615"/>
            <a:ext cx="734785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</a:rPr>
              <a:t>If the temperature exceeds the optimum, the enzyme may become </a:t>
            </a:r>
            <a:r>
              <a:rPr lang="en-US" sz="2800" b="1" dirty="0" smtClean="0">
                <a:solidFill>
                  <a:srgbClr val="0000FF"/>
                </a:solidFill>
              </a:rPr>
              <a:t>___________.  </a:t>
            </a:r>
          </a:p>
          <a:p>
            <a:r>
              <a:rPr lang="en-US" sz="2800" b="1" dirty="0" smtClean="0">
                <a:solidFill>
                  <a:srgbClr val="0000FF"/>
                </a:solidFill>
              </a:rPr>
              <a:t>The </a:t>
            </a:r>
            <a:r>
              <a:rPr lang="en-US" sz="2800" b="1" dirty="0">
                <a:solidFill>
                  <a:srgbClr val="0000FF"/>
                </a:solidFill>
              </a:rPr>
              <a:t>bonds that determine the shape of the enzyme are altered, </a:t>
            </a:r>
            <a:r>
              <a:rPr lang="en-US" sz="2800" b="1" dirty="0" smtClean="0">
                <a:solidFill>
                  <a:srgbClr val="0000FF"/>
                </a:solidFill>
              </a:rPr>
              <a:t>changing: </a:t>
            </a:r>
          </a:p>
          <a:p>
            <a:r>
              <a:rPr lang="en-US" sz="2800" b="1" dirty="0" smtClean="0">
                <a:solidFill>
                  <a:srgbClr val="AE0A10"/>
                </a:solidFill>
              </a:rPr>
              <a:t>the </a:t>
            </a:r>
            <a:r>
              <a:rPr lang="en-US" sz="2800" b="1" dirty="0">
                <a:solidFill>
                  <a:srgbClr val="AE0A10"/>
                </a:solidFill>
              </a:rPr>
              <a:t>shape of the enzyme</a:t>
            </a:r>
            <a:r>
              <a:rPr lang="en-US" sz="2800" b="1" dirty="0" smtClean="0">
                <a:solidFill>
                  <a:srgbClr val="AE0A10"/>
                </a:solidFill>
              </a:rPr>
              <a:t>.</a:t>
            </a:r>
            <a:endParaRPr lang="en-US" sz="2800" b="1" dirty="0">
              <a:solidFill>
                <a:srgbClr val="AE0A1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3713" y="3865868"/>
            <a:ext cx="2830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AE0A10"/>
                </a:solidFill>
              </a:rPr>
              <a:t>denatured</a:t>
            </a:r>
            <a:endParaRPr lang="en-US" sz="2800" b="1" dirty="0">
              <a:solidFill>
                <a:srgbClr val="AE0A1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853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uild="p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2447" y="264049"/>
            <a:ext cx="7899118" cy="584776"/>
          </a:xfrm>
          <a:prstGeom prst="rect">
            <a:avLst/>
          </a:prstGeom>
          <a:ln w="5715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4399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Factors that affect enzyme functioning: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4399E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447" y="3539814"/>
            <a:ext cx="8104267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 </a:t>
            </a:r>
            <a:r>
              <a:rPr lang="en-US" sz="2800" dirty="0" smtClean="0"/>
              <a:t>____________ </a:t>
            </a:r>
            <a:r>
              <a:rPr lang="en-US" sz="2800" dirty="0"/>
              <a:t>enzyme has lost its particular shape.  </a:t>
            </a:r>
            <a:endParaRPr lang="en-US" sz="2800" dirty="0" smtClean="0"/>
          </a:p>
          <a:p>
            <a:r>
              <a:rPr lang="en-US" sz="2800" dirty="0" smtClean="0"/>
              <a:t>It </a:t>
            </a:r>
            <a:r>
              <a:rPr lang="en-US" sz="2800" dirty="0"/>
              <a:t>no longer has a </a:t>
            </a:r>
            <a:r>
              <a:rPr lang="en-US" sz="2800" dirty="0" smtClean="0"/>
              <a:t>__________________ </a:t>
            </a:r>
            <a:r>
              <a:rPr lang="en-US" sz="2800" dirty="0"/>
              <a:t>to its </a:t>
            </a:r>
            <a:r>
              <a:rPr lang="en-US" sz="2800" dirty="0" smtClean="0"/>
              <a:t>__________.  </a:t>
            </a:r>
          </a:p>
          <a:p>
            <a:r>
              <a:rPr lang="en-US" sz="2800" dirty="0" smtClean="0"/>
              <a:t>When </a:t>
            </a:r>
            <a:r>
              <a:rPr lang="en-US" sz="2800" dirty="0"/>
              <a:t>an enzyme is denatured, it cannot </a:t>
            </a:r>
            <a:r>
              <a:rPr lang="en-US" sz="2800" dirty="0" smtClean="0"/>
              <a:t>_______________________ </a:t>
            </a:r>
            <a:r>
              <a:rPr lang="en-US" sz="2800" dirty="0"/>
              <a:t>in the chemical reaction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8" name="Pie 7"/>
          <p:cNvSpPr/>
          <p:nvPr/>
        </p:nvSpPr>
        <p:spPr>
          <a:xfrm>
            <a:off x="907143" y="1215571"/>
            <a:ext cx="1687286" cy="1687286"/>
          </a:xfrm>
          <a:prstGeom prst="pie">
            <a:avLst/>
          </a:prstGeom>
          <a:solidFill>
            <a:srgbClr val="C8F0F5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Enzyme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78000" y="1240229"/>
            <a:ext cx="816429" cy="798286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0090"/>
                </a:solidFill>
              </a:rPr>
              <a:t>Sub-</a:t>
            </a:r>
            <a:r>
              <a:rPr lang="en-US" sz="1600" b="1" dirty="0" err="1" smtClean="0">
                <a:solidFill>
                  <a:srgbClr val="000090"/>
                </a:solidFill>
              </a:rPr>
              <a:t>strate</a:t>
            </a:r>
            <a:endParaRPr lang="en-US" sz="1600" b="1" dirty="0">
              <a:solidFill>
                <a:srgbClr val="00009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957286" y="2032000"/>
            <a:ext cx="2144040" cy="0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Moon 11"/>
          <p:cNvSpPr/>
          <p:nvPr/>
        </p:nvSpPr>
        <p:spPr>
          <a:xfrm rot="18968261">
            <a:off x="5349720" y="1558110"/>
            <a:ext cx="1524468" cy="1330735"/>
          </a:xfrm>
          <a:prstGeom prst="moon">
            <a:avLst/>
          </a:prstGeom>
          <a:solidFill>
            <a:srgbClr val="C8F0F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57686" y="1367971"/>
            <a:ext cx="816429" cy="798286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0090"/>
                </a:solidFill>
              </a:rPr>
              <a:t>Sub-</a:t>
            </a:r>
            <a:r>
              <a:rPr lang="en-US" sz="1600" b="1" dirty="0" err="1" smtClean="0">
                <a:solidFill>
                  <a:srgbClr val="000090"/>
                </a:solidFill>
              </a:rPr>
              <a:t>strate</a:t>
            </a:r>
            <a:endParaRPr lang="en-US" sz="1600" b="1" dirty="0">
              <a:solidFill>
                <a:srgbClr val="00009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22113" y="2849339"/>
            <a:ext cx="2912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Denatured enzyme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60041" y="1616501"/>
            <a:ext cx="1941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Excessive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heat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06714" y="3539814"/>
            <a:ext cx="3247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denatured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51195" y="4405354"/>
            <a:ext cx="4032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c</a:t>
            </a:r>
            <a:r>
              <a:rPr lang="en-US" sz="2800" dirty="0" smtClean="0">
                <a:solidFill>
                  <a:srgbClr val="FF0000"/>
                </a:solidFill>
              </a:rPr>
              <a:t>omplimentary fit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1305" y="4814149"/>
            <a:ext cx="3247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substrate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3294" y="5672915"/>
            <a:ext cx="4729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f</a:t>
            </a:r>
            <a:r>
              <a:rPr lang="en-US" sz="2800" dirty="0" smtClean="0">
                <a:solidFill>
                  <a:srgbClr val="FF0000"/>
                </a:solidFill>
              </a:rPr>
              <a:t>unction or participate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8648" y="2849339"/>
            <a:ext cx="3143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Functioning enzyme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82735" y="2293461"/>
            <a:ext cx="1101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</a:t>
            </a:r>
            <a:r>
              <a:rPr lang="en-US" b="1" dirty="0" smtClean="0"/>
              <a:t>nzyme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63629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animBg="1"/>
      <p:bldP spid="9" grpId="0" animBg="1"/>
      <p:bldP spid="12" grpId="0" animBg="1"/>
      <p:bldP spid="13" grpId="0" animBg="1"/>
      <p:bldP spid="14" grpId="0"/>
      <p:bldP spid="16" grpId="0"/>
      <p:bldP spid="17" grpId="0"/>
      <p:bldP spid="18" grpId="0"/>
      <p:bldP spid="19" grpId="0"/>
      <p:bldP spid="20" grpId="0"/>
      <p:bldP spid="21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2447" y="264049"/>
            <a:ext cx="7899118" cy="584776"/>
          </a:xfrm>
          <a:prstGeom prst="rect">
            <a:avLst/>
          </a:prstGeom>
          <a:ln w="5715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4399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Factors that affect enzyme functioning: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4399E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MC900410905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058" y="1259546"/>
            <a:ext cx="3300184" cy="27266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27714" y="1259546"/>
            <a:ext cx="47897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F48A3"/>
                </a:solidFill>
              </a:rPr>
              <a:t>Another factor that affects </a:t>
            </a:r>
            <a:r>
              <a:rPr lang="en-US" sz="2400" b="1" dirty="0" smtClean="0">
                <a:solidFill>
                  <a:srgbClr val="CF48A3"/>
                </a:solidFill>
              </a:rPr>
              <a:t>enzyme activity </a:t>
            </a:r>
            <a:r>
              <a:rPr lang="en-US" sz="2400" b="1" dirty="0">
                <a:solidFill>
                  <a:srgbClr val="CF48A3"/>
                </a:solidFill>
              </a:rPr>
              <a:t>is </a:t>
            </a:r>
            <a:r>
              <a:rPr lang="en-US" sz="2400" b="1" dirty="0" smtClean="0">
                <a:solidFill>
                  <a:srgbClr val="CF48A3"/>
                </a:solidFill>
              </a:rPr>
              <a:t>____.  </a:t>
            </a:r>
          </a:p>
          <a:p>
            <a:r>
              <a:rPr lang="en-US" sz="2400" b="1" dirty="0" smtClean="0">
                <a:solidFill>
                  <a:srgbClr val="CF48A3"/>
                </a:solidFill>
              </a:rPr>
              <a:t>Every </a:t>
            </a:r>
            <a:r>
              <a:rPr lang="en-US" sz="2400" b="1" dirty="0">
                <a:solidFill>
                  <a:srgbClr val="CF48A3"/>
                </a:solidFill>
              </a:rPr>
              <a:t>enzyme has an optimum pH at which it functions the best.  </a:t>
            </a:r>
            <a:endParaRPr lang="en-US" sz="2400" b="1" dirty="0" smtClean="0">
              <a:solidFill>
                <a:srgbClr val="CF48A3"/>
              </a:solidFill>
            </a:endParaRPr>
          </a:p>
          <a:p>
            <a:r>
              <a:rPr lang="en-US" sz="2400" b="1" dirty="0" smtClean="0">
                <a:solidFill>
                  <a:srgbClr val="CF48A3"/>
                </a:solidFill>
              </a:rPr>
              <a:t>A </a:t>
            </a:r>
            <a:r>
              <a:rPr lang="en-US" sz="2400" b="1" dirty="0">
                <a:solidFill>
                  <a:srgbClr val="CF48A3"/>
                </a:solidFill>
              </a:rPr>
              <a:t>pH value outside of this range can cause </a:t>
            </a:r>
            <a:r>
              <a:rPr lang="en-US" sz="2400" b="1" dirty="0">
                <a:solidFill>
                  <a:srgbClr val="0000FF"/>
                </a:solidFill>
              </a:rPr>
              <a:t>the enzyme to denature</a:t>
            </a:r>
            <a:r>
              <a:rPr lang="en-US" sz="2400" b="1" dirty="0" smtClean="0">
                <a:solidFill>
                  <a:srgbClr val="0000FF"/>
                </a:solidFill>
              </a:rPr>
              <a:t>.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10575" y="1615801"/>
            <a:ext cx="1179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pH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857" y="4506105"/>
            <a:ext cx="870857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20B83A"/>
                </a:solidFill>
              </a:rPr>
              <a:t>As you might expect, most enzymes function best in a pH range of </a:t>
            </a:r>
            <a:r>
              <a:rPr lang="en-US" sz="2600" b="1" dirty="0" smtClean="0">
                <a:solidFill>
                  <a:srgbClr val="20B83A"/>
                </a:solidFill>
              </a:rPr>
              <a:t>______.  </a:t>
            </a:r>
            <a:r>
              <a:rPr lang="en-US" sz="2600" b="1" dirty="0">
                <a:solidFill>
                  <a:srgbClr val="20B83A"/>
                </a:solidFill>
              </a:rPr>
              <a:t>Exceptions to this are the enzymes found in the </a:t>
            </a:r>
            <a:r>
              <a:rPr lang="en-US" sz="2600" b="1" dirty="0" smtClean="0">
                <a:solidFill>
                  <a:srgbClr val="20B83A"/>
                </a:solidFill>
              </a:rPr>
              <a:t>_________.  </a:t>
            </a:r>
            <a:r>
              <a:rPr lang="en-US" sz="2600" b="1" dirty="0">
                <a:solidFill>
                  <a:srgbClr val="20B83A"/>
                </a:solidFill>
              </a:rPr>
              <a:t>These enzymes function best at a pH level of around </a:t>
            </a:r>
            <a:r>
              <a:rPr lang="en-US" sz="2600" b="1" dirty="0" smtClean="0">
                <a:solidFill>
                  <a:srgbClr val="20B83A"/>
                </a:solidFill>
              </a:rPr>
              <a:t>______.   </a:t>
            </a:r>
            <a:r>
              <a:rPr lang="en-US" sz="2600" b="1" dirty="0">
                <a:solidFill>
                  <a:srgbClr val="20B83A"/>
                </a:solidFill>
              </a:rPr>
              <a:t>At a neutral pH, these enzymes would be denatured</a:t>
            </a:r>
            <a:r>
              <a:rPr lang="en-US" sz="2600" b="1" dirty="0" smtClean="0">
                <a:solidFill>
                  <a:srgbClr val="20B83A"/>
                </a:solidFill>
              </a:rPr>
              <a:t>.</a:t>
            </a:r>
            <a:endParaRPr lang="en-US" sz="2600" b="1" dirty="0">
              <a:solidFill>
                <a:srgbClr val="20B83A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19829" y="4928312"/>
            <a:ext cx="1179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6 to 8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9115" y="5311544"/>
            <a:ext cx="1589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stomach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46078" y="5722534"/>
            <a:ext cx="1179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2 to 3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352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  <p:bldP spid="6" grpId="0" build="p"/>
      <p:bldP spid="7" grpId="0"/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0090"/>
                </a:solidFill>
              </a:rPr>
              <a:t>Living Cells depend on them!</a:t>
            </a:r>
            <a:endParaRPr lang="en-US" sz="2400" b="1" dirty="0">
              <a:solidFill>
                <a:srgbClr val="00009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Enzymes and Chemical Reactions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77705" y="740911"/>
            <a:ext cx="810985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Created by Amy </a:t>
            </a:r>
            <a:r>
              <a:rPr lang="en-US" b="1" dirty="0" smtClean="0"/>
              <a:t>Brown</a:t>
            </a:r>
            <a:endParaRPr lang="en-US" b="1" dirty="0"/>
          </a:p>
          <a:p>
            <a:pPr algn="ctr"/>
            <a:r>
              <a:rPr lang="en-US" b="1" dirty="0"/>
              <a:t>Copyright © </a:t>
            </a:r>
            <a:r>
              <a:rPr lang="en-US" b="1" dirty="0" smtClean="0"/>
              <a:t>Amy Brown Science</a:t>
            </a:r>
            <a:endParaRPr lang="en-US" b="1" dirty="0"/>
          </a:p>
          <a:p>
            <a:pPr algn="ctr"/>
            <a:r>
              <a:rPr lang="en-US" b="1" dirty="0"/>
              <a:t>All rights reserved by author.</a:t>
            </a:r>
          </a:p>
          <a:p>
            <a:pPr algn="ctr"/>
            <a:r>
              <a:rPr lang="en-US" b="1" dirty="0"/>
              <a:t>This document is for your classroom use only</a:t>
            </a:r>
            <a:r>
              <a:rPr lang="en-US" b="1" dirty="0" smtClean="0"/>
              <a:t>.</a:t>
            </a:r>
          </a:p>
          <a:p>
            <a:pPr algn="ctr"/>
            <a:endParaRPr lang="en-US" b="1" dirty="0"/>
          </a:p>
          <a:p>
            <a:pPr algn="ctr"/>
            <a:r>
              <a:rPr lang="en-US" sz="1700" b="1" dirty="0">
                <a:solidFill>
                  <a:srgbClr val="AE0A10"/>
                </a:solidFill>
              </a:rPr>
              <a:t>This document may not be electronically distributed or posted to a web site.</a:t>
            </a:r>
          </a:p>
          <a:p>
            <a:pPr algn="ctr"/>
            <a:endParaRPr lang="en-US" b="1" dirty="0"/>
          </a:p>
        </p:txBody>
      </p:sp>
      <p:pic>
        <p:nvPicPr>
          <p:cNvPr id="4" name="Picture 3" descr="Science Stuff button 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917" y="540717"/>
            <a:ext cx="1092901" cy="1094461"/>
          </a:xfrm>
          <a:prstGeom prst="rect">
            <a:avLst/>
          </a:prstGeom>
        </p:spPr>
      </p:pic>
      <p:pic>
        <p:nvPicPr>
          <p:cNvPr id="6" name="Picture 5" descr="Science Stuff button 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4105" y="540717"/>
            <a:ext cx="1092901" cy="109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37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mf_education007yy.w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7435" y="3310610"/>
            <a:ext cx="3296564" cy="35473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1494" y="221524"/>
            <a:ext cx="8638256" cy="1384995"/>
          </a:xfrm>
          <a:prstGeom prst="rect">
            <a:avLst/>
          </a:prstGeom>
          <a:ln w="28575" cmpd="sng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90"/>
                </a:solidFill>
              </a:rPr>
              <a:t>Chemical reactions always involve changes in the </a:t>
            </a:r>
            <a:r>
              <a:rPr lang="en-US" sz="2800" b="1" dirty="0" smtClean="0">
                <a:solidFill>
                  <a:srgbClr val="000090"/>
                </a:solidFill>
              </a:rPr>
              <a:t>_________________ </a:t>
            </a:r>
            <a:r>
              <a:rPr lang="en-US" sz="2800" b="1" dirty="0">
                <a:solidFill>
                  <a:srgbClr val="000090"/>
                </a:solidFill>
              </a:rPr>
              <a:t>that join atoms together in compounds</a:t>
            </a:r>
            <a:r>
              <a:rPr lang="en-US" sz="2800" b="1" dirty="0" smtClean="0">
                <a:solidFill>
                  <a:srgbClr val="000090"/>
                </a:solidFill>
              </a:rPr>
              <a:t>.</a:t>
            </a:r>
            <a:endParaRPr lang="en-US" sz="2800" b="1" dirty="0">
              <a:solidFill>
                <a:srgbClr val="00009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9594" y="652375"/>
            <a:ext cx="4075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800000"/>
                </a:solidFill>
              </a:rPr>
              <a:t>c</a:t>
            </a:r>
            <a:r>
              <a:rPr lang="en-US" sz="2800" b="1" dirty="0" smtClean="0">
                <a:solidFill>
                  <a:srgbClr val="800000"/>
                </a:solidFill>
              </a:rPr>
              <a:t>hemical bonds</a:t>
            </a:r>
            <a:endParaRPr lang="en-US" sz="2800" b="1" dirty="0">
              <a:solidFill>
                <a:srgbClr val="8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354" y="2430105"/>
            <a:ext cx="5301082" cy="353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Examples:</a:t>
            </a:r>
          </a:p>
          <a:p>
            <a:r>
              <a:rPr lang="en-US" sz="2800" dirty="0"/>
              <a:t> </a:t>
            </a:r>
          </a:p>
          <a:p>
            <a:r>
              <a:rPr lang="en-US" sz="2800" dirty="0"/>
              <a:t>1.   CO</a:t>
            </a:r>
            <a:r>
              <a:rPr lang="en-US" sz="2800" baseline="-25000" dirty="0"/>
              <a:t>2</a:t>
            </a:r>
            <a:r>
              <a:rPr lang="en-US" sz="2800" dirty="0"/>
              <a:t>   +   H</a:t>
            </a:r>
            <a:r>
              <a:rPr lang="en-US" sz="2800" baseline="-25000" dirty="0"/>
              <a:t>2</a:t>
            </a:r>
            <a:r>
              <a:rPr lang="en-US" sz="2800" dirty="0"/>
              <a:t>O   </a:t>
            </a:r>
            <a:r>
              <a:rPr lang="en-US" sz="2800" dirty="0">
                <a:sym typeface="Wingdings"/>
              </a:rPr>
              <a:t></a:t>
            </a:r>
            <a:r>
              <a:rPr lang="en-US" sz="2800" dirty="0"/>
              <a:t>   H</a:t>
            </a:r>
            <a:r>
              <a:rPr lang="en-US" sz="2800" baseline="-25000" dirty="0"/>
              <a:t>2</a:t>
            </a:r>
            <a:r>
              <a:rPr lang="en-US" sz="2800" dirty="0"/>
              <a:t>CO</a:t>
            </a:r>
            <a:r>
              <a:rPr lang="en-US" sz="2800" baseline="-25000" dirty="0"/>
              <a:t>3</a:t>
            </a:r>
            <a:endParaRPr lang="en-US" sz="2800" dirty="0"/>
          </a:p>
          <a:p>
            <a:r>
              <a:rPr lang="en-US" sz="2800" dirty="0"/>
              <a:t> </a:t>
            </a:r>
            <a:endParaRPr lang="en-US" sz="2800" dirty="0" smtClean="0"/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2.   2H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2</a:t>
            </a:r>
            <a:r>
              <a:rPr lang="en-US" sz="2800" dirty="0"/>
              <a:t>  </a:t>
            </a:r>
            <a:r>
              <a:rPr lang="en-US" sz="2800" dirty="0">
                <a:sym typeface="Wingdings"/>
              </a:rPr>
              <a:t></a:t>
            </a:r>
            <a:r>
              <a:rPr lang="en-US" sz="2800" dirty="0"/>
              <a:t> 2H</a:t>
            </a:r>
            <a:r>
              <a:rPr lang="en-US" sz="2800" baseline="-25000" dirty="0"/>
              <a:t>2</a:t>
            </a:r>
            <a:r>
              <a:rPr lang="en-US" sz="2800" dirty="0"/>
              <a:t>O   +   O</a:t>
            </a:r>
            <a:r>
              <a:rPr lang="en-US" sz="2800" baseline="-25000" dirty="0"/>
              <a:t>2</a:t>
            </a:r>
            <a:endParaRPr lang="en-US" sz="2800" dirty="0"/>
          </a:p>
          <a:p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432326" y="3842844"/>
            <a:ext cx="2111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reactants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6910" y="5563217"/>
            <a:ext cx="2111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reactant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02371" y="3842844"/>
            <a:ext cx="2111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product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6585" y="5563217"/>
            <a:ext cx="2111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products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Line Callout 1 (No Border) 10"/>
          <p:cNvSpPr/>
          <p:nvPr/>
        </p:nvSpPr>
        <p:spPr>
          <a:xfrm flipH="1">
            <a:off x="5301084" y="1713115"/>
            <a:ext cx="2657924" cy="1388215"/>
          </a:xfrm>
          <a:prstGeom prst="callout1">
            <a:avLst>
              <a:gd name="adj1" fmla="val 18750"/>
              <a:gd name="adj2" fmla="val -8333"/>
              <a:gd name="adj3" fmla="val 123459"/>
              <a:gd name="adj4" fmla="val -18889"/>
            </a:avLst>
          </a:prstGeom>
          <a:solidFill>
            <a:schemeClr val="accent5">
              <a:lumMod val="75000"/>
            </a:schemeClr>
          </a:solidFill>
          <a:ln w="38100" cmpd="sng"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0090"/>
                </a:solidFill>
              </a:rPr>
              <a:t>Bonds are first broken.</a:t>
            </a:r>
          </a:p>
          <a:p>
            <a:pPr algn="ctr"/>
            <a:r>
              <a:rPr lang="en-US" b="1" dirty="0" smtClean="0">
                <a:solidFill>
                  <a:srgbClr val="000090"/>
                </a:solidFill>
              </a:rPr>
              <a:t>Atoms are then rearranged to form new substances.</a:t>
            </a:r>
            <a:endParaRPr lang="en-US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161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build="p"/>
      <p:bldP spid="7" grpId="0"/>
      <p:bldP spid="8" grpId="0"/>
      <p:bldP spid="9" grpId="0"/>
      <p:bldP spid="10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ng_Nuclear-Power-Plants-5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1945" y="3353076"/>
            <a:ext cx="2828455" cy="35049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432272" y="791359"/>
            <a:ext cx="7054217" cy="769441"/>
          </a:xfrm>
          <a:prstGeom prst="rect">
            <a:avLst/>
          </a:prstGeom>
          <a:scene3d>
            <a:camera prst="perspectiveContrastingRightFacing"/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accent2">
                <a:shade val="30000"/>
                <a:satMod val="15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</a:rPr>
              <a:t>Energy in Reactions</a:t>
            </a:r>
            <a:endParaRPr lang="en-US" sz="4400" b="1" dirty="0">
              <a:solidFill>
                <a:schemeClr val="tx1"/>
              </a:solidFill>
            </a:endParaRPr>
          </a:p>
        </p:txBody>
      </p:sp>
      <p:pic>
        <p:nvPicPr>
          <p:cNvPr id="4" name="Picture 3" descr="wmf_molecule700.wm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925" y="193660"/>
            <a:ext cx="1535691" cy="14021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90009" y="574660"/>
            <a:ext cx="38539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Rounded MT Bold"/>
                <a:cs typeface="Arial Rounded MT Bold"/>
              </a:rPr>
              <a:t>Whenever chemical bonds form or are broken, energy will be </a:t>
            </a:r>
            <a:r>
              <a:rPr lang="en-US" sz="2400" dirty="0" smtClean="0">
                <a:latin typeface="Arial Rounded MT Bold"/>
                <a:cs typeface="Arial Rounded MT Bold"/>
              </a:rPr>
              <a:t>______________________.</a:t>
            </a:r>
          </a:p>
          <a:p>
            <a:r>
              <a:rPr lang="en-US" sz="2400" dirty="0" smtClean="0">
                <a:latin typeface="Arial Rounded MT Bold"/>
                <a:cs typeface="Arial Rounded MT Bold"/>
              </a:rPr>
              <a:t>The </a:t>
            </a:r>
            <a:r>
              <a:rPr lang="en-US" sz="2400" dirty="0">
                <a:latin typeface="Arial Rounded MT Bold"/>
                <a:cs typeface="Arial Rounded MT Bold"/>
              </a:rPr>
              <a:t>forming and breaking of bonds involves changes in energy</a:t>
            </a:r>
            <a:r>
              <a:rPr lang="en-US" sz="2400" dirty="0" smtClean="0">
                <a:latin typeface="Arial Rounded MT Bold"/>
                <a:cs typeface="Arial Rounded MT Bold"/>
              </a:rPr>
              <a:t>.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1438" y="1647214"/>
            <a:ext cx="4503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Arial Rounded MT Bold"/>
                <a:cs typeface="Arial Rounded MT Bold"/>
              </a:rPr>
              <a:t>r</a:t>
            </a:r>
            <a:r>
              <a:rPr lang="en-US" sz="2400" dirty="0" smtClean="0">
                <a:solidFill>
                  <a:srgbClr val="0000FF"/>
                </a:solidFill>
                <a:latin typeface="Arial Rounded MT Bold"/>
                <a:cs typeface="Arial Rounded MT Bold"/>
              </a:rPr>
              <a:t>eleased or absorbed</a:t>
            </a:r>
            <a:endParaRPr lang="en-US" sz="2400" dirty="0">
              <a:solidFill>
                <a:srgbClr val="0000FF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709" y="4046463"/>
            <a:ext cx="58998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94399E"/>
                </a:solidFill>
              </a:rPr>
              <a:t>Some chemical reactions </a:t>
            </a:r>
            <a:r>
              <a:rPr lang="en-US" sz="2800" b="1" dirty="0" smtClean="0">
                <a:solidFill>
                  <a:srgbClr val="94399E"/>
                </a:solidFill>
              </a:rPr>
              <a:t>_______ </a:t>
            </a:r>
            <a:r>
              <a:rPr lang="en-US" sz="2800" b="1" dirty="0">
                <a:solidFill>
                  <a:srgbClr val="94399E"/>
                </a:solidFill>
              </a:rPr>
              <a:t>energy.  </a:t>
            </a:r>
            <a:endParaRPr lang="en-US" sz="2800" b="1" dirty="0" smtClean="0">
              <a:solidFill>
                <a:srgbClr val="94399E"/>
              </a:solidFill>
            </a:endParaRPr>
          </a:p>
          <a:p>
            <a:endParaRPr lang="en-US" sz="2800" b="1" dirty="0" smtClean="0">
              <a:solidFill>
                <a:srgbClr val="94399E"/>
              </a:solidFill>
            </a:endParaRPr>
          </a:p>
          <a:p>
            <a:r>
              <a:rPr lang="en-US" sz="2800" b="1" dirty="0" smtClean="0">
                <a:solidFill>
                  <a:srgbClr val="94399E"/>
                </a:solidFill>
              </a:rPr>
              <a:t>Other </a:t>
            </a:r>
            <a:r>
              <a:rPr lang="en-US" sz="2800" b="1" dirty="0">
                <a:solidFill>
                  <a:srgbClr val="94399E"/>
                </a:solidFill>
              </a:rPr>
              <a:t>chemical reactions </a:t>
            </a:r>
            <a:r>
              <a:rPr lang="en-US" sz="2800" b="1" dirty="0" smtClean="0">
                <a:solidFill>
                  <a:srgbClr val="94399E"/>
                </a:solidFill>
              </a:rPr>
              <a:t>________ </a:t>
            </a:r>
            <a:r>
              <a:rPr lang="en-US" sz="2800" b="1" dirty="0">
                <a:solidFill>
                  <a:srgbClr val="94399E"/>
                </a:solidFill>
              </a:rPr>
              <a:t>energy. </a:t>
            </a:r>
          </a:p>
        </p:txBody>
      </p:sp>
      <p:pic>
        <p:nvPicPr>
          <p:cNvPr id="9" name="Picture 8" descr="wmf_molecule700.wm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554385" y="1778916"/>
            <a:ext cx="1918353" cy="16937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9675" y="5749567"/>
            <a:ext cx="1484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latin typeface="Arial Rounded MT Bold"/>
                <a:cs typeface="Arial Rounded MT Bold"/>
              </a:rPr>
              <a:t>r</a:t>
            </a:r>
            <a:r>
              <a:rPr lang="en-US" sz="2800" dirty="0" smtClean="0">
                <a:solidFill>
                  <a:srgbClr val="0000FF"/>
                </a:solidFill>
                <a:latin typeface="Arial Rounded MT Bold"/>
                <a:cs typeface="Arial Rounded MT Bold"/>
              </a:rPr>
              <a:t>elease</a:t>
            </a:r>
            <a:endParaRPr lang="en-US" sz="2800" dirty="0">
              <a:solidFill>
                <a:srgbClr val="0000FF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5835" y="4468911"/>
            <a:ext cx="1484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  <a:latin typeface="Arial Rounded MT Bold"/>
                <a:cs typeface="Arial Rounded MT Bold"/>
              </a:rPr>
              <a:t>absorb</a:t>
            </a:r>
            <a:endParaRPr lang="en-US" sz="2800" dirty="0">
              <a:solidFill>
                <a:srgbClr val="0000FF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345481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924" y="250647"/>
            <a:ext cx="866806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90"/>
                </a:solidFill>
              </a:rPr>
              <a:t>Living organisms carry out a great variety of chemical reactions.  Many of these reactions release energy, while many others absorb energy.  </a:t>
            </a:r>
          </a:p>
        </p:txBody>
      </p:sp>
      <p:pic>
        <p:nvPicPr>
          <p:cNvPr id="3" name="Picture 2" descr="MP90043728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9931" y="2612570"/>
            <a:ext cx="2791063" cy="40422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7571" y="1578429"/>
            <a:ext cx="5152572" cy="3108544"/>
          </a:xfrm>
          <a:prstGeom prst="rect">
            <a:avLst/>
          </a:prstGeom>
          <a:solidFill>
            <a:srgbClr val="FFFEC5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AE0033"/>
                </a:solidFill>
              </a:rPr>
              <a:t>Regardless of whether energy is released or absorbed by the reaction, starting the chemical </a:t>
            </a:r>
            <a:r>
              <a:rPr lang="en-US" sz="2800" b="1" dirty="0" smtClean="0">
                <a:solidFill>
                  <a:srgbClr val="AE0033"/>
                </a:solidFill>
              </a:rPr>
              <a:t>reaction:</a:t>
            </a:r>
          </a:p>
          <a:p>
            <a:r>
              <a:rPr lang="en-US" sz="2800" b="1" u="sng" dirty="0" smtClean="0">
                <a:solidFill>
                  <a:srgbClr val="000090"/>
                </a:solidFill>
              </a:rPr>
              <a:t>requires </a:t>
            </a:r>
            <a:r>
              <a:rPr lang="en-US" sz="2800" b="1" u="sng" dirty="0">
                <a:solidFill>
                  <a:srgbClr val="000090"/>
                </a:solidFill>
              </a:rPr>
              <a:t>an initial investment in energy</a:t>
            </a:r>
            <a:r>
              <a:rPr lang="en-US" sz="2800" b="1" dirty="0" smtClean="0">
                <a:solidFill>
                  <a:srgbClr val="000090"/>
                </a:solidFill>
              </a:rPr>
              <a:t>.</a:t>
            </a:r>
            <a:endParaRPr lang="en-US" sz="2800" b="1" dirty="0">
              <a:solidFill>
                <a:srgbClr val="00009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924" y="4898571"/>
            <a:ext cx="587700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8000"/>
                </a:solidFill>
              </a:rPr>
              <a:t>In order for the reaction’s </a:t>
            </a:r>
            <a:r>
              <a:rPr lang="en-US" sz="2600" b="1" dirty="0" smtClean="0">
                <a:solidFill>
                  <a:srgbClr val="008000"/>
                </a:solidFill>
              </a:rPr>
              <a:t>_________ </a:t>
            </a:r>
            <a:r>
              <a:rPr lang="en-US" sz="2600" b="1" dirty="0">
                <a:solidFill>
                  <a:srgbClr val="008000"/>
                </a:solidFill>
              </a:rPr>
              <a:t>to form, existing </a:t>
            </a:r>
            <a:r>
              <a:rPr lang="en-US" sz="2600" b="1" dirty="0" smtClean="0">
                <a:solidFill>
                  <a:srgbClr val="008000"/>
                </a:solidFill>
              </a:rPr>
              <a:t>_________________ </a:t>
            </a:r>
            <a:r>
              <a:rPr lang="en-US" sz="2600" b="1" dirty="0">
                <a:solidFill>
                  <a:srgbClr val="008000"/>
                </a:solidFill>
              </a:rPr>
              <a:t>in the reactants must first be </a:t>
            </a:r>
            <a:r>
              <a:rPr lang="en-US" sz="2600" b="1" dirty="0" smtClean="0">
                <a:solidFill>
                  <a:srgbClr val="008000"/>
                </a:solidFill>
              </a:rPr>
              <a:t>________.  </a:t>
            </a:r>
            <a:r>
              <a:rPr lang="en-US" sz="2600" b="1" dirty="0">
                <a:solidFill>
                  <a:srgbClr val="008000"/>
                </a:solidFill>
              </a:rPr>
              <a:t>This will require </a:t>
            </a:r>
            <a:r>
              <a:rPr lang="en-US" sz="2600" b="1" dirty="0" smtClean="0">
                <a:solidFill>
                  <a:srgbClr val="008000"/>
                </a:solidFill>
              </a:rPr>
              <a:t>________.</a:t>
            </a:r>
            <a:endParaRPr lang="en-US" sz="2600" b="1" dirty="0">
              <a:solidFill>
                <a:srgbClr val="008000"/>
              </a:solidFill>
            </a:endParaRPr>
          </a:p>
          <a:p>
            <a:endParaRPr lang="en-US" sz="2600" b="1" dirty="0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77537" y="4898571"/>
            <a:ext cx="25428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0090"/>
                </a:solidFill>
              </a:rPr>
              <a:t>products</a:t>
            </a:r>
            <a:endParaRPr lang="en-US" sz="2600" b="1" dirty="0">
              <a:solidFill>
                <a:srgbClr val="00009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257" y="5297192"/>
            <a:ext cx="33491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0090"/>
                </a:solidFill>
              </a:rPr>
              <a:t>c</a:t>
            </a:r>
            <a:r>
              <a:rPr lang="en-US" sz="2600" b="1" dirty="0" smtClean="0">
                <a:solidFill>
                  <a:srgbClr val="000090"/>
                </a:solidFill>
              </a:rPr>
              <a:t>hemical bonds</a:t>
            </a:r>
            <a:endParaRPr lang="en-US" sz="2600" b="1" dirty="0">
              <a:solidFill>
                <a:srgbClr val="00009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6200" y="6080370"/>
            <a:ext cx="25428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0090"/>
                </a:solidFill>
              </a:rPr>
              <a:t>broken</a:t>
            </a:r>
            <a:endParaRPr lang="en-US" sz="2600" b="1" dirty="0">
              <a:solidFill>
                <a:srgbClr val="00009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5855" y="6068041"/>
            <a:ext cx="25428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0090"/>
                </a:solidFill>
              </a:rPr>
              <a:t>energy</a:t>
            </a:r>
            <a:endParaRPr lang="en-US" sz="26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011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 animBg="1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7856" y="254000"/>
            <a:ext cx="7093857" cy="830997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Activation Energy</a:t>
            </a:r>
            <a:endParaRPr lang="en-US" sz="4800" b="1" dirty="0"/>
          </a:p>
        </p:txBody>
      </p:sp>
      <p:pic>
        <p:nvPicPr>
          <p:cNvPr id="3" name="Picture 2" descr="MC900215335.W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68" y="818482"/>
            <a:ext cx="1791502" cy="20426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02470" y="1788782"/>
            <a:ext cx="7229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8000" indent="-508000"/>
            <a:r>
              <a:rPr lang="en-US" sz="2800" b="1" dirty="0">
                <a:solidFill>
                  <a:srgbClr val="000090"/>
                </a:solidFill>
              </a:rPr>
              <a:t>1.  The energy needed by the reactants in order to start a reaction.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9765" y="3255657"/>
            <a:ext cx="616535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2"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It 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is the initial investment of energy for starting a reaction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508000" indent="-508000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3.  It is the energy required to break bonds in the reactant molecules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1955" y="3723355"/>
            <a:ext cx="3318043" cy="297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07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667" y="1291305"/>
            <a:ext cx="4467904" cy="3415921"/>
          </a:xfrm>
          <a:prstGeom prst="rect">
            <a:avLst/>
          </a:prstGeom>
          <a:ln w="38100" cmpd="sng">
            <a:solidFill>
              <a:srgbClr val="00009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45143" y="235857"/>
            <a:ext cx="8690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FF"/>
                </a:solidFill>
              </a:rPr>
              <a:t>Energy-Absorbing Reactions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1056" y="3522724"/>
            <a:ext cx="1505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reactants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23256" y="2555176"/>
            <a:ext cx="1505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products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9937" y="2925292"/>
            <a:ext cx="1505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Activation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energy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143" y="3361163"/>
            <a:ext cx="4191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2"/>
            </a:pPr>
            <a:r>
              <a:rPr lang="en-US" sz="2400" b="1" dirty="0" smtClean="0"/>
              <a:t>The </a:t>
            </a:r>
            <a:r>
              <a:rPr lang="en-US" sz="2400" b="1" dirty="0"/>
              <a:t>bonds of the </a:t>
            </a:r>
            <a:r>
              <a:rPr lang="en-US" sz="2400" b="1" dirty="0" smtClean="0"/>
              <a:t>__________ </a:t>
            </a:r>
            <a:r>
              <a:rPr lang="en-US" sz="2400" b="1" dirty="0"/>
              <a:t>molecules will have to be broken. </a:t>
            </a:r>
            <a:endParaRPr lang="en-US" sz="2400" b="1" dirty="0" smtClean="0"/>
          </a:p>
          <a:p>
            <a:pPr marL="508000" indent="-508000"/>
            <a:r>
              <a:rPr lang="en-US" sz="2400" b="1" dirty="0"/>
              <a:t>	</a:t>
            </a:r>
            <a:r>
              <a:rPr lang="en-US" sz="2400" b="1" dirty="0" smtClean="0"/>
              <a:t>New </a:t>
            </a:r>
            <a:r>
              <a:rPr lang="en-US" sz="2400" b="1" dirty="0"/>
              <a:t>bonds will be formed during the formation of the </a:t>
            </a:r>
            <a:r>
              <a:rPr lang="en-US" sz="2400" b="1" dirty="0" smtClean="0"/>
              <a:t>__________. 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39490" y="3695330"/>
            <a:ext cx="29754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FF0000"/>
                </a:solidFill>
              </a:rPr>
              <a:t>reactant</a:t>
            </a:r>
            <a:endParaRPr lang="en-US" sz="2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2500" y="5518982"/>
            <a:ext cx="29754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FF0000"/>
                </a:solidFill>
              </a:rPr>
              <a:t>products</a:t>
            </a:r>
            <a:endParaRPr lang="en-US" sz="2600" b="1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67667" y="4921878"/>
            <a:ext cx="4467904" cy="830997"/>
          </a:xfrm>
          <a:prstGeom prst="rect">
            <a:avLst/>
          </a:prstGeom>
          <a:solidFill>
            <a:srgbClr val="AE0A1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This reaction requires more energy than it gives off.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51603" y="1625548"/>
            <a:ext cx="3848683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8463" indent="-398463"/>
            <a:r>
              <a:rPr lang="en-US" sz="2400" b="1" dirty="0"/>
              <a:t>1. The reactants have less energy than the products.  </a:t>
            </a:r>
          </a:p>
        </p:txBody>
      </p:sp>
    </p:spTree>
    <p:extLst>
      <p:ext uri="{BB962C8B-B14F-4D97-AF65-F5344CB8AC3E}">
        <p14:creationId xmlns:p14="http://schemas.microsoft.com/office/powerpoint/2010/main" val="2736793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uiExpand="1" build="p"/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485" y="997857"/>
            <a:ext cx="5244377" cy="4009571"/>
          </a:xfrm>
          <a:prstGeom prst="rect">
            <a:avLst/>
          </a:prstGeom>
          <a:ln w="38100" cmpd="sng">
            <a:solidFill>
              <a:srgbClr val="00009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45143" y="124896"/>
            <a:ext cx="8690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AE0033"/>
                </a:solidFill>
              </a:rPr>
              <a:t>Energy-Absorbing Reactions</a:t>
            </a:r>
            <a:endParaRPr lang="en-US" sz="3600" b="1" dirty="0">
              <a:solidFill>
                <a:srgbClr val="AE003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00286" y="3683001"/>
            <a:ext cx="1505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reactants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65686" y="2530518"/>
            <a:ext cx="1505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products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12757" y="2999266"/>
            <a:ext cx="1505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Activation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energy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143" y="1965238"/>
            <a:ext cx="31024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The activation energy is…</a:t>
            </a:r>
            <a:endParaRPr 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362857" y="5134429"/>
            <a:ext cx="84727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…..the </a:t>
            </a:r>
            <a:r>
              <a:rPr lang="en-US" sz="2800" dirty="0">
                <a:solidFill>
                  <a:srgbClr val="0000FF"/>
                </a:solidFill>
              </a:rPr>
              <a:t>amount of energy that the reactants will have to absorb in order to break the bonds holding the atoms together. </a:t>
            </a:r>
          </a:p>
        </p:txBody>
      </p:sp>
    </p:spTree>
    <p:extLst>
      <p:ext uri="{BB962C8B-B14F-4D97-AF65-F5344CB8AC3E}">
        <p14:creationId xmlns:p14="http://schemas.microsoft.com/office/powerpoint/2010/main" val="738559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1365</TotalTime>
  <Words>2022</Words>
  <Application>Microsoft Macintosh PowerPoint</Application>
  <PresentationFormat>On-screen Show (4:3)</PresentationFormat>
  <Paragraphs>359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Apothecary</vt:lpstr>
      <vt:lpstr>Enzymes and Chemical Reactions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Enzymes and Chemical Reactions</vt:lpstr>
    </vt:vector>
  </TitlesOfParts>
  <Company>Shelby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Amy Smith</dc:creator>
  <cp:lastModifiedBy>Microsoft Office User</cp:lastModifiedBy>
  <cp:revision>133</cp:revision>
  <dcterms:created xsi:type="dcterms:W3CDTF">2012-03-13T14:06:05Z</dcterms:created>
  <dcterms:modified xsi:type="dcterms:W3CDTF">2018-10-14T22:15:42Z</dcterms:modified>
</cp:coreProperties>
</file>